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9" r:id="rId3"/>
    <p:sldId id="288" r:id="rId4"/>
    <p:sldId id="287" r:id="rId5"/>
    <p:sldId id="258" r:id="rId6"/>
    <p:sldId id="268" r:id="rId7"/>
    <p:sldId id="281" r:id="rId8"/>
    <p:sldId id="290" r:id="rId9"/>
    <p:sldId id="259" r:id="rId10"/>
    <p:sldId id="278" r:id="rId11"/>
    <p:sldId id="264" r:id="rId12"/>
    <p:sldId id="283" r:id="rId13"/>
    <p:sldId id="282" r:id="rId14"/>
    <p:sldId id="269" r:id="rId15"/>
    <p:sldId id="270" r:id="rId16"/>
    <p:sldId id="272" r:id="rId17"/>
    <p:sldId id="285" r:id="rId18"/>
    <p:sldId id="279" r:id="rId19"/>
    <p:sldId id="260" r:id="rId20"/>
    <p:sldId id="262" r:id="rId21"/>
    <p:sldId id="263" r:id="rId22"/>
    <p:sldId id="271" r:id="rId23"/>
    <p:sldId id="273" r:id="rId24"/>
    <p:sldId id="276" r:id="rId25"/>
    <p:sldId id="277" r:id="rId26"/>
    <p:sldId id="274" r:id="rId27"/>
    <p:sldId id="275" r:id="rId28"/>
    <p:sldId id="280" r:id="rId29"/>
    <p:sldId id="265" r:id="rId30"/>
    <p:sldId id="267" r:id="rId31"/>
    <p:sldId id="284" r:id="rId32"/>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98B4D-2413-4527-8066-CACB9EEDBD54}" type="datetimeFigureOut">
              <a:rPr lang="LID4096" smtClean="0"/>
              <a:t>07/02/2023</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8A171-DBC0-4663-8D83-2D2B32E21E06}" type="slidenum">
              <a:rPr lang="LID4096" smtClean="0"/>
              <a:t>‹#›</a:t>
            </a:fld>
            <a:endParaRPr lang="LID4096"/>
          </a:p>
        </p:txBody>
      </p:sp>
    </p:spTree>
    <p:extLst>
      <p:ext uri="{BB962C8B-B14F-4D97-AF65-F5344CB8AC3E}">
        <p14:creationId xmlns:p14="http://schemas.microsoft.com/office/powerpoint/2010/main" val="123388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a:t>
            </a:r>
            <a:r>
              <a:rPr lang="en-GB" dirty="0"/>
              <a:t>World Development Indicators – World Bank https://databank.worldbank.org/source/world-development-indicators</a:t>
            </a:r>
            <a:r>
              <a:rPr lang="ru-RU" dirty="0"/>
              <a:t>  ** </a:t>
            </a:r>
            <a:r>
              <a:rPr lang="sk-SK" dirty="0"/>
              <a:t>https://www.imo-official.org/results.aspx</a:t>
            </a:r>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3</a:t>
            </a:fld>
            <a:endParaRPr lang="LID4096"/>
          </a:p>
        </p:txBody>
      </p:sp>
    </p:spTree>
    <p:extLst>
      <p:ext uri="{BB962C8B-B14F-4D97-AF65-F5344CB8AC3E}">
        <p14:creationId xmlns:p14="http://schemas.microsoft.com/office/powerpoint/2010/main" val="143148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Особый цинизм «изнасилования под угрозой увольнения» в том что оно основано на допущении о том, что любая женщина согласится на близость при предложении достаточно крупной суммы денег. От времен британского мандата унаследовано наказание за подстрекательство к мятежу  </a:t>
            </a:r>
            <a:r>
              <a:rPr lang="en-GB" dirty="0"/>
              <a:t> </a:t>
            </a:r>
            <a:r>
              <a:rPr lang="he-IL" dirty="0"/>
              <a:t> המרדה</a:t>
            </a:r>
            <a:r>
              <a:rPr lang="ru-RU" dirty="0"/>
              <a:t>(статьи 133-138 Закона о наказаниях – "</a:t>
            </a:r>
            <a:r>
              <a:rPr lang="ru-RU" dirty="0" err="1"/>
              <a:t>хок</a:t>
            </a:r>
            <a:r>
              <a:rPr lang="ru-RU" dirty="0"/>
              <a:t> </a:t>
            </a:r>
            <a:r>
              <a:rPr lang="ru-RU" dirty="0" err="1"/>
              <a:t>hаонашин</a:t>
            </a:r>
            <a:r>
              <a:rPr lang="ru-RU" dirty="0"/>
              <a:t>" - 1977 г.), заплаты на статью 144 про расизм и ненависть, 170 - оскорбление (понятно какой) религии, религиозных чувств (173) и побуждение к смене религии (заплаты на статью 174 – также понятно, что речь идет не об иудаизме). Но главное, у нас достаточно судебной практики, наказывающих за слова, а не за действия. Если эти слова не нравятся определенным и всем известным группам.</a:t>
            </a:r>
          </a:p>
          <a:p>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19</a:t>
            </a:fld>
            <a:endParaRPr lang="LID4096"/>
          </a:p>
        </p:txBody>
      </p:sp>
    </p:spTree>
    <p:extLst>
      <p:ext uri="{BB962C8B-B14F-4D97-AF65-F5344CB8AC3E}">
        <p14:creationId xmlns:p14="http://schemas.microsoft.com/office/powerpoint/2010/main" val="340062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 https://www.psakdin.co.il/Document/10473  (иврит).  </a:t>
            </a:r>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21</a:t>
            </a:fld>
            <a:endParaRPr lang="LID4096"/>
          </a:p>
        </p:txBody>
      </p:sp>
    </p:spTree>
    <p:extLst>
      <p:ext uri="{BB962C8B-B14F-4D97-AF65-F5344CB8AC3E}">
        <p14:creationId xmlns:p14="http://schemas.microsoft.com/office/powerpoint/2010/main" val="274673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Общий архив: </a:t>
            </a:r>
            <a:r>
              <a:rPr lang="sk-SK" dirty="0"/>
              <a:t>https://www.honenu.org/kfar-duma-arson-case</a:t>
            </a:r>
            <a:r>
              <a:rPr lang="ru-RU" dirty="0"/>
              <a:t>. </a:t>
            </a:r>
            <a:r>
              <a:rPr lang="en-US" dirty="0"/>
              <a:t>https://www.honenu.org/many-irregularities-in-kfar-duma-case  https://honenu.org/exposing-the-duma-blood-libel-part-1/   https://honenu.org/exposing-the-duma-blood-libel-part-2/  https://honenu.org/expert-opinion-kfar-duma-graffiti-not-by-ben-uliel/  https://www.middleeasteye.net/news/dawabsheh-family-miraculously-survives-second-arson-attack  https://www.honenu.org/bill-of-indictment-contradicts-eye-witnesses</a:t>
            </a:r>
            <a:r>
              <a:rPr lang="ru-RU" dirty="0"/>
              <a:t>; </a:t>
            </a:r>
            <a:r>
              <a:rPr lang="en-US" dirty="0"/>
              <a:t>https://www.honenu.org/gss-agent-to-testify-in-kfar-duma-trial</a:t>
            </a:r>
            <a:r>
              <a:rPr lang="ru-RU" dirty="0"/>
              <a:t> о пытках; повторные поджоги в домах того же клана: </a:t>
            </a:r>
            <a:r>
              <a:rPr lang="sk-SK" dirty="0"/>
              <a:t>https://www.jewishpress.com/news/breaking-news/dawabsheh-clan-burns-another-home-in-duma-village/2016/07/20/</a:t>
            </a:r>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22</a:t>
            </a:fld>
            <a:endParaRPr lang="LID4096"/>
          </a:p>
        </p:txBody>
      </p:sp>
    </p:spTree>
    <p:extLst>
      <p:ext uri="{BB962C8B-B14F-4D97-AF65-F5344CB8AC3E}">
        <p14:creationId xmlns:p14="http://schemas.microsoft.com/office/powerpoint/2010/main" val="262361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https://www.mako.co.il/news-israel/local-q1_2016/Article-4d059f14b881251004.htm </a:t>
            </a:r>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24</a:t>
            </a:fld>
            <a:endParaRPr lang="LID4096"/>
          </a:p>
        </p:txBody>
      </p:sp>
    </p:spTree>
    <p:extLst>
      <p:ext uri="{BB962C8B-B14F-4D97-AF65-F5344CB8AC3E}">
        <p14:creationId xmlns:p14="http://schemas.microsoft.com/office/powerpoint/2010/main" val="418859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*Заметки о неравенстве в Израиле: причины и рекомендации  https://www.academia.edu/74690031/ </a:t>
            </a:r>
          </a:p>
          <a:p>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28</a:t>
            </a:fld>
            <a:endParaRPr lang="LID4096"/>
          </a:p>
        </p:txBody>
      </p:sp>
    </p:spTree>
    <p:extLst>
      <p:ext uri="{BB962C8B-B14F-4D97-AF65-F5344CB8AC3E}">
        <p14:creationId xmlns:p14="http://schemas.microsoft.com/office/powerpoint/2010/main" val="393558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Heritage foundation: https://www.heritage.org/index/pdf/2023/book/2023_IndexOfEconomicFreedom_FINAL.pdf; https://www.heritage.org/index/explore </a:t>
            </a:r>
            <a:r>
              <a:rPr lang="ru-RU" dirty="0"/>
              <a:t>  </a:t>
            </a:r>
            <a:r>
              <a:rPr lang="en-GB" dirty="0"/>
              <a:t>Fraser Institute:</a:t>
            </a:r>
            <a:r>
              <a:rPr lang="ru-RU" dirty="0"/>
              <a:t> </a:t>
            </a:r>
            <a:r>
              <a:rPr lang="sk-SK" dirty="0"/>
              <a:t>https://www.fraserinstitute.org/economic-freedom/dataset</a:t>
            </a:r>
            <a:r>
              <a:rPr lang="en-GB" dirty="0"/>
              <a:t>  </a:t>
            </a:r>
            <a:r>
              <a:rPr lang="ru-RU" dirty="0"/>
              <a:t>Последний (за 2020) </a:t>
            </a:r>
            <a:r>
              <a:rPr lang="en-GB" dirty="0"/>
              <a:t>Doing Business: https://archive.doingbusiness.org/en/rankings </a:t>
            </a:r>
            <a:endParaRPr lang="LID4096" dirty="0"/>
          </a:p>
          <a:p>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4</a:t>
            </a:fld>
            <a:endParaRPr lang="LID4096"/>
          </a:p>
        </p:txBody>
      </p:sp>
    </p:spTree>
    <p:extLst>
      <p:ext uri="{BB962C8B-B14F-4D97-AF65-F5344CB8AC3E}">
        <p14:creationId xmlns:p14="http://schemas.microsoft.com/office/powerpoint/2010/main" val="285486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above all, that equal and impartial administration of justice which renders the rights of the meanest British subject respectable to the greatest, and which, by securing to every man the fruits of his own industry, gives the greatest and most effectual encouragement to every sort of industry» Smith A. The Wealth of Nations. Book 4. Ch. VII «Of colonies». Part III «Of the Advantages which Europe has derived from the Discovery of America, and from that of a Passage to the East Indies by the Cape of Good Hope»: http://www.richmondfed.org/publications/economic_research/the_relevance_of_adam_smith/</a:t>
            </a:r>
            <a:r>
              <a:rPr lang="ru-RU" dirty="0"/>
              <a:t> </a:t>
            </a:r>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6</a:t>
            </a:fld>
            <a:endParaRPr lang="LID4096"/>
          </a:p>
        </p:txBody>
      </p:sp>
    </p:spTree>
    <p:extLst>
      <p:ext uri="{BB962C8B-B14F-4D97-AF65-F5344CB8AC3E}">
        <p14:creationId xmlns:p14="http://schemas.microsoft.com/office/powerpoint/2010/main" val="2562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 </a:t>
            </a:r>
            <a:r>
              <a:rPr lang="sk-SK" dirty="0"/>
              <a:t>https://www.academia.edu/38048747/</a:t>
            </a:r>
            <a:r>
              <a:rPr lang="ru-RU" dirty="0"/>
              <a:t>  </a:t>
            </a:r>
            <a:r>
              <a:rPr lang="en-GB" dirty="0"/>
              <a:t>** Costa Dora L. Health and the Economy in the United States from 1750 to the Present. Journal of Economic Literature Sept. 2015, Vol. 53, No. 3, pp. 503-570</a:t>
            </a:r>
          </a:p>
          <a:p>
            <a:r>
              <a:rPr lang="en-GB" dirty="0"/>
              <a:t>https://www.jstor.org/stable/43932405 ; Pritchett Lant, Summers Lawrence H. Wealthier is Healthier. The Journal of Human Resources, Vol. 31, No. 4 (Autumn, 1996), pp. 841-868   http://www.jstor.org/stable/146149 </a:t>
            </a:r>
          </a:p>
          <a:p>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7</a:t>
            </a:fld>
            <a:endParaRPr lang="LID4096"/>
          </a:p>
        </p:txBody>
      </p:sp>
    </p:spTree>
    <p:extLst>
      <p:ext uri="{BB962C8B-B14F-4D97-AF65-F5344CB8AC3E}">
        <p14:creationId xmlns:p14="http://schemas.microsoft.com/office/powerpoint/2010/main" val="368792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 </a:t>
            </a:r>
            <a:r>
              <a:rPr lang="sk-SK" dirty="0"/>
              <a:t>https://www.academia.edu/38048747/</a:t>
            </a:r>
            <a:r>
              <a:rPr lang="ru-RU" dirty="0"/>
              <a:t>  </a:t>
            </a:r>
            <a:r>
              <a:rPr lang="en-GB" dirty="0"/>
              <a:t>** Costa Dora L. Health and the Economy in the United States from 1750 to the Present. Journal of Economic Literature Sept. 2015, Vol. 53, No. 3, pp. 503-570</a:t>
            </a:r>
          </a:p>
          <a:p>
            <a:r>
              <a:rPr lang="en-GB" dirty="0"/>
              <a:t>https://www.jstor.org/stable/43932405 ; Pritchett Lant, Summers Lawrence H. Wealthier is Healthier. The Journal of Human Resources, Vol. 31, No. 4 (Autumn, 1996), pp. 841-868   http://www.jstor.org/stable/146149 </a:t>
            </a:r>
          </a:p>
          <a:p>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8</a:t>
            </a:fld>
            <a:endParaRPr lang="LID4096"/>
          </a:p>
        </p:txBody>
      </p:sp>
    </p:spTree>
    <p:extLst>
      <p:ext uri="{BB962C8B-B14F-4D97-AF65-F5344CB8AC3E}">
        <p14:creationId xmlns:p14="http://schemas.microsoft.com/office/powerpoint/2010/main" val="45578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אדם קרוב אצל עצמו ואין אדם משים עצמו רשע מס' סנהדרין ט, ע"ב  כה ע"א</a:t>
            </a:r>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9</a:t>
            </a:fld>
            <a:endParaRPr lang="LID4096"/>
          </a:p>
        </p:txBody>
      </p:sp>
    </p:spTree>
    <p:extLst>
      <p:ext uri="{BB962C8B-B14F-4D97-AF65-F5344CB8AC3E}">
        <p14:creationId xmlns:p14="http://schemas.microsoft.com/office/powerpoint/2010/main" val="327364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 </a:t>
            </a:r>
            <a:r>
              <a:rPr lang="sk-SK" dirty="0"/>
              <a:t>https://main.knesset.gov.il/Activity/Legislation/Documents/yesod3.pdf</a:t>
            </a:r>
            <a:r>
              <a:rPr lang="ru-RU" dirty="0"/>
              <a:t>  перевод: </a:t>
            </a:r>
            <a:r>
              <a:rPr lang="sk-SK" dirty="0"/>
              <a:t>https://main.knesset.gov.il/ru/activity/pages/basiclaw.aspx?lawid=11</a:t>
            </a:r>
            <a:r>
              <a:rPr lang="ru-RU" dirty="0"/>
              <a:t> оригинал  **</a:t>
            </a:r>
            <a:r>
              <a:rPr lang="sk-SK" dirty="0"/>
              <a:t>https://main.knesset.gov.il/Activity/Legislation/Documents/yesod18.pdf</a:t>
            </a:r>
            <a:r>
              <a:rPr lang="ru-RU" dirty="0"/>
              <a:t>, перевод: </a:t>
            </a:r>
            <a:r>
              <a:rPr lang="sk-SK" dirty="0"/>
              <a:t>https://main.knesset.gov.il/ru/activity/pages/basiclaw.aspx?lawid=13</a:t>
            </a:r>
            <a:r>
              <a:rPr lang="ru-RU" dirty="0"/>
              <a:t> </a:t>
            </a:r>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12</a:t>
            </a:fld>
            <a:endParaRPr lang="LID4096"/>
          </a:p>
        </p:txBody>
      </p:sp>
    </p:spTree>
    <p:extLst>
      <p:ext uri="{BB962C8B-B14F-4D97-AF65-F5344CB8AC3E}">
        <p14:creationId xmlns:p14="http://schemas.microsoft.com/office/powerpoint/2010/main" val="22427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http://kremlin.ru/events/president/news/67843</a:t>
            </a:r>
            <a:r>
              <a:rPr lang="ru-RU" dirty="0"/>
              <a:t> </a:t>
            </a:r>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15</a:t>
            </a:fld>
            <a:endParaRPr lang="LID4096"/>
          </a:p>
        </p:txBody>
      </p:sp>
    </p:spTree>
    <p:extLst>
      <p:ext uri="{BB962C8B-B14F-4D97-AF65-F5344CB8AC3E}">
        <p14:creationId xmlns:p14="http://schemas.microsoft.com/office/powerpoint/2010/main" val="415967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 Смотри в частности записку «Профицит Либермана» </a:t>
            </a:r>
            <a:r>
              <a:rPr lang="sk-SK" dirty="0"/>
              <a:t>https://www.academia.edu/86474497/</a:t>
            </a:r>
            <a:endParaRPr lang="LID4096" dirty="0"/>
          </a:p>
        </p:txBody>
      </p:sp>
      <p:sp>
        <p:nvSpPr>
          <p:cNvPr id="4" name="Slide Number Placeholder 3"/>
          <p:cNvSpPr>
            <a:spLocks noGrp="1"/>
          </p:cNvSpPr>
          <p:nvPr>
            <p:ph type="sldNum" sz="quarter" idx="5"/>
          </p:nvPr>
        </p:nvSpPr>
        <p:spPr/>
        <p:txBody>
          <a:bodyPr/>
          <a:lstStyle/>
          <a:p>
            <a:fld id="{6688A171-DBC0-4663-8D83-2D2B32E21E06}" type="slidenum">
              <a:rPr lang="LID4096" smtClean="0"/>
              <a:t>17</a:t>
            </a:fld>
            <a:endParaRPr lang="LID4096"/>
          </a:p>
        </p:txBody>
      </p:sp>
    </p:spTree>
    <p:extLst>
      <p:ext uri="{BB962C8B-B14F-4D97-AF65-F5344CB8AC3E}">
        <p14:creationId xmlns:p14="http://schemas.microsoft.com/office/powerpoint/2010/main" val="90599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E8AE-7D6E-4E03-81C6-BB264033E2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48CBDB7E-0A65-4464-B1B6-C071C25D5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6E4CA54A-78F9-44F2-AF4D-C1D16DAF0974}"/>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5" name="Footer Placeholder 4">
            <a:extLst>
              <a:ext uri="{FF2B5EF4-FFF2-40B4-BE49-F238E27FC236}">
                <a16:creationId xmlns:a16="http://schemas.microsoft.com/office/drawing/2014/main" id="{1C2EADCF-D8D6-45E0-8977-A68084E32550}"/>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90DBA433-BD60-4716-B478-6B7483FB50E9}"/>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214533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08A3-5403-4DD3-8EE2-5BBBEDBC8DD5}"/>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2767868D-B34A-47D3-8CBD-BA57B8869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4985D354-CAC3-4D70-9EEE-9DCE62F3A55C}"/>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5" name="Footer Placeholder 4">
            <a:extLst>
              <a:ext uri="{FF2B5EF4-FFF2-40B4-BE49-F238E27FC236}">
                <a16:creationId xmlns:a16="http://schemas.microsoft.com/office/drawing/2014/main" id="{F103261F-4E81-43B4-A653-DAEBBBBB38D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10C02A9-A7B9-4CAF-9092-2AC62B0022C2}"/>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414153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937B7-2438-43C9-A4C8-722432B4A6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7B110CE2-0F97-4DBA-8892-1DDFA58892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BCA39F4-ADF2-45D7-8440-90913C0DA464}"/>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5" name="Footer Placeholder 4">
            <a:extLst>
              <a:ext uri="{FF2B5EF4-FFF2-40B4-BE49-F238E27FC236}">
                <a16:creationId xmlns:a16="http://schemas.microsoft.com/office/drawing/2014/main" id="{484D4436-CBA2-4A40-91F2-61A4B9364D21}"/>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A1EE078F-0858-4792-AE84-9CEADDE303F9}"/>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143133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3F1D-793C-45DD-A5B1-753F7B406910}"/>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F093A633-0CE6-4A47-8D27-75B9DEB75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459801A7-FAB2-4322-8582-76CE9EE94308}"/>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5" name="Footer Placeholder 4">
            <a:extLst>
              <a:ext uri="{FF2B5EF4-FFF2-40B4-BE49-F238E27FC236}">
                <a16:creationId xmlns:a16="http://schemas.microsoft.com/office/drawing/2014/main" id="{8A3BC175-C4A9-459F-84C8-8E0CA22075B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014DE2A-6A81-4799-9819-4635C5D01D03}"/>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145702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AD29-444E-4366-A5B8-3F752E3E2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F2E8CA9D-1B3C-4F57-8B4D-12C9FEAB0E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03C17F-F3CB-41EB-BF1A-E56539C9F182}"/>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5" name="Footer Placeholder 4">
            <a:extLst>
              <a:ext uri="{FF2B5EF4-FFF2-40B4-BE49-F238E27FC236}">
                <a16:creationId xmlns:a16="http://schemas.microsoft.com/office/drawing/2014/main" id="{0304A3E2-B26B-4FC3-8FD6-AF81E675F7C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7B8181C-D9EE-4F8F-8E2C-5246E0DF300B}"/>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46073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0E04-3DE7-438A-8EB6-62BC01AFD729}"/>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BF1D160A-3719-452C-BAD1-0E8FDCD476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3B7FD9ED-019E-4E51-A62F-84F47FBB0F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81B12CCB-4FB5-4DCA-B72C-7F53A820A254}"/>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6" name="Footer Placeholder 5">
            <a:extLst>
              <a:ext uri="{FF2B5EF4-FFF2-40B4-BE49-F238E27FC236}">
                <a16:creationId xmlns:a16="http://schemas.microsoft.com/office/drawing/2014/main" id="{791E54FF-744A-4D66-85EF-8549DFD424C4}"/>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F0C4F760-10DF-4FFC-A6A8-5BBC935AC941}"/>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86234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75EC-C79F-4CAF-9042-30F7EF2AEE90}"/>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16B0D2EC-0DAF-416D-94DE-FE0071E21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878F76-A2D3-4408-A950-D06EF8BF8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E90920D6-7E7B-49C8-9B67-592EE43F2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754729-B0A5-489A-827A-8C2C1321D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F8291E23-1DA2-49F8-AB63-CD19368EB7C0}"/>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8" name="Footer Placeholder 7">
            <a:extLst>
              <a:ext uri="{FF2B5EF4-FFF2-40B4-BE49-F238E27FC236}">
                <a16:creationId xmlns:a16="http://schemas.microsoft.com/office/drawing/2014/main" id="{C8092503-B2F8-4931-8DCC-3CB6E49DC830}"/>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8E5BDDD9-0180-4ED7-AA50-717677D2B437}"/>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132183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023B-C557-414A-90A0-7AABD5C50CE7}"/>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CC0C6014-E429-4846-A65F-4CE1DCD7DDE9}"/>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4" name="Footer Placeholder 3">
            <a:extLst>
              <a:ext uri="{FF2B5EF4-FFF2-40B4-BE49-F238E27FC236}">
                <a16:creationId xmlns:a16="http://schemas.microsoft.com/office/drawing/2014/main" id="{307CA5AD-1680-44FD-A12B-77F4E1C77E44}"/>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DBDCA15F-E200-4A1F-87B7-C3C91E886A50}"/>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152928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ECC58-989E-46A5-9197-FCAF6093B75C}"/>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3" name="Footer Placeholder 2">
            <a:extLst>
              <a:ext uri="{FF2B5EF4-FFF2-40B4-BE49-F238E27FC236}">
                <a16:creationId xmlns:a16="http://schemas.microsoft.com/office/drawing/2014/main" id="{0DE608E4-3142-43D6-A256-F8C9034E81BA}"/>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51B253C8-087A-4FD5-AA13-95F8BA008DF7}"/>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89876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85B9-294F-4165-840F-EEBA73648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4362190-143E-4A05-AA22-2A4457EB5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ADF8B846-F4CF-4B09-BC24-49BE70F8D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FE4CE9-E273-4E92-B17B-F3047EEFDFB3}"/>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6" name="Footer Placeholder 5">
            <a:extLst>
              <a:ext uri="{FF2B5EF4-FFF2-40B4-BE49-F238E27FC236}">
                <a16:creationId xmlns:a16="http://schemas.microsoft.com/office/drawing/2014/main" id="{3DB1B1A9-B6B2-4357-BC70-22CF4A7FBB70}"/>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1DBB491D-207D-4B95-830F-6EF73BF1473E}"/>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148516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E522-3E82-4679-85F0-235891D9A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602E0358-F0D7-4D57-850F-F9CC156AE7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1B5B614B-FE49-487A-9F51-DA3F4C355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151F6-6A50-41C6-BDDA-2F29BB72C761}"/>
              </a:ext>
            </a:extLst>
          </p:cNvPr>
          <p:cNvSpPr>
            <a:spLocks noGrp="1"/>
          </p:cNvSpPr>
          <p:nvPr>
            <p:ph type="dt" sz="half" idx="10"/>
          </p:nvPr>
        </p:nvSpPr>
        <p:spPr/>
        <p:txBody>
          <a:bodyPr/>
          <a:lstStyle/>
          <a:p>
            <a:fld id="{FE5945D0-E5A1-473A-B7ED-5BC437DEE5A7}" type="datetimeFigureOut">
              <a:rPr lang="LID4096" smtClean="0"/>
              <a:t>07/02/2023</a:t>
            </a:fld>
            <a:endParaRPr lang="LID4096"/>
          </a:p>
        </p:txBody>
      </p:sp>
      <p:sp>
        <p:nvSpPr>
          <p:cNvPr id="6" name="Footer Placeholder 5">
            <a:extLst>
              <a:ext uri="{FF2B5EF4-FFF2-40B4-BE49-F238E27FC236}">
                <a16:creationId xmlns:a16="http://schemas.microsoft.com/office/drawing/2014/main" id="{8C6956C0-E8B8-44D5-BCD8-4DBDF71532A2}"/>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03A2BE9A-614F-4F80-99A5-9AD2CFEB30A1}"/>
              </a:ext>
            </a:extLst>
          </p:cNvPr>
          <p:cNvSpPr>
            <a:spLocks noGrp="1"/>
          </p:cNvSpPr>
          <p:nvPr>
            <p:ph type="sldNum" sz="quarter" idx="12"/>
          </p:nvPr>
        </p:nvSpPr>
        <p:spPr/>
        <p:txBody>
          <a:bodyPr/>
          <a:lstStyle/>
          <a:p>
            <a:fld id="{61BF8C0B-C75C-4C1E-9009-C4B8FC08911B}" type="slidenum">
              <a:rPr lang="LID4096" smtClean="0"/>
              <a:t>‹#›</a:t>
            </a:fld>
            <a:endParaRPr lang="LID4096"/>
          </a:p>
        </p:txBody>
      </p:sp>
    </p:spTree>
    <p:extLst>
      <p:ext uri="{BB962C8B-B14F-4D97-AF65-F5344CB8AC3E}">
        <p14:creationId xmlns:p14="http://schemas.microsoft.com/office/powerpoint/2010/main" val="398755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847D8-D8AC-4131-9995-1CB255C8E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01A9102E-9480-448A-80F6-717485ED83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67F3A2E-2E95-41F9-8660-B88160D5A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945D0-E5A1-473A-B7ED-5BC437DEE5A7}" type="datetimeFigureOut">
              <a:rPr lang="LID4096" smtClean="0"/>
              <a:t>07/02/2023</a:t>
            </a:fld>
            <a:endParaRPr lang="LID4096"/>
          </a:p>
        </p:txBody>
      </p:sp>
      <p:sp>
        <p:nvSpPr>
          <p:cNvPr id="5" name="Footer Placeholder 4">
            <a:extLst>
              <a:ext uri="{FF2B5EF4-FFF2-40B4-BE49-F238E27FC236}">
                <a16:creationId xmlns:a16="http://schemas.microsoft.com/office/drawing/2014/main" id="{FE5EC50E-6D85-4021-AD01-4203DFD9B2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4EE96B80-45F9-4F85-9B09-7231BEF5C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F8C0B-C75C-4C1E-9009-C4B8FC08911B}" type="slidenum">
              <a:rPr lang="LID4096" smtClean="0"/>
              <a:t>‹#›</a:t>
            </a:fld>
            <a:endParaRPr lang="LID4096"/>
          </a:p>
        </p:txBody>
      </p:sp>
    </p:spTree>
    <p:extLst>
      <p:ext uri="{BB962C8B-B14F-4D97-AF65-F5344CB8AC3E}">
        <p14:creationId xmlns:p14="http://schemas.microsoft.com/office/powerpoint/2010/main" val="615349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main.knesset.gov.il/Activity/Legislation/Documents/yesod10.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a7.org/?file=20230111190958.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hyperlink" Target="https://www.honenu.org/six-house-torchings-in-one-year-what-actually-happened-in-kfar-du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onenu.org/kfar-duma-arson-case" TargetMode="External"/><Relationship Id="rId7" Type="http://schemas.openxmlformats.org/officeDocument/2006/relationships/image" Target="../media/image2.png"/><Relationship Id="rId2" Type="http://schemas.openxmlformats.org/officeDocument/2006/relationships/hyperlink" Target="https://www.academia.edu/38048747/" TargetMode="External"/><Relationship Id="rId1" Type="http://schemas.openxmlformats.org/officeDocument/2006/relationships/slideLayout" Target="../slideLayouts/slideLayout2.xml"/><Relationship Id="rId6" Type="http://schemas.openxmlformats.org/officeDocument/2006/relationships/hyperlink" Target="https://www.academia.edu/74690031/" TargetMode="External"/><Relationship Id="rId5" Type="http://schemas.openxmlformats.org/officeDocument/2006/relationships/hyperlink" Target="https://dx.doi.org/10.2139/ssrn.4338437" TargetMode="External"/><Relationship Id="rId4" Type="http://schemas.openxmlformats.org/officeDocument/2006/relationships/hyperlink" Target="https://ssrn.com/abstract=285595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4B6560-AF74-E602-4EB7-A98B0A0A1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319" y="178647"/>
            <a:ext cx="6391275" cy="5391150"/>
          </a:xfrm>
          <a:prstGeom prst="rect">
            <a:avLst/>
          </a:prstGeom>
        </p:spPr>
      </p:pic>
      <p:sp>
        <p:nvSpPr>
          <p:cNvPr id="3" name="Subtitle 2">
            <a:extLst>
              <a:ext uri="{FF2B5EF4-FFF2-40B4-BE49-F238E27FC236}">
                <a16:creationId xmlns:a16="http://schemas.microsoft.com/office/drawing/2014/main" id="{D22A2070-AECB-4BFB-8CFF-6A8684DE824B}"/>
              </a:ext>
            </a:extLst>
          </p:cNvPr>
          <p:cNvSpPr>
            <a:spLocks noGrp="1"/>
          </p:cNvSpPr>
          <p:nvPr>
            <p:ph type="subTitle" idx="1"/>
          </p:nvPr>
        </p:nvSpPr>
        <p:spPr>
          <a:xfrm>
            <a:off x="1524000" y="5569797"/>
            <a:ext cx="9144000" cy="1249731"/>
          </a:xfrm>
        </p:spPr>
        <p:txBody>
          <a:bodyPr>
            <a:noAutofit/>
          </a:bodyPr>
          <a:lstStyle/>
          <a:p>
            <a:r>
              <a:rPr lang="ru-RU" sz="3200" i="1" dirty="0">
                <a:latin typeface="Times New Roman" panose="02020603050405020304" pitchFamily="18" charset="0"/>
                <a:cs typeface="Times New Roman" panose="02020603050405020304" pitchFamily="18" charset="0"/>
              </a:rPr>
              <a:t>Взгляд экономиста на судебную систему, ее реформу и  на перспективы экономического роста</a:t>
            </a:r>
            <a:endParaRPr lang="LID4096"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83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6D83-0F8C-D7AC-1041-74A8F6B936E9}"/>
              </a:ext>
            </a:extLst>
          </p:cNvPr>
          <p:cNvSpPr>
            <a:spLocks noGrp="1"/>
          </p:cNvSpPr>
          <p:nvPr>
            <p:ph type="title"/>
          </p:nvPr>
        </p:nvSpPr>
        <p:spPr>
          <a:xfrm>
            <a:off x="838200" y="116551"/>
            <a:ext cx="10515600" cy="1046424"/>
          </a:xfrm>
        </p:spPr>
        <p:txBody>
          <a:bodyPr>
            <a:normAutofit fontScale="90000"/>
          </a:bodyPr>
          <a:lstStyle/>
          <a:p>
            <a:r>
              <a:rPr lang="ru-RU" dirty="0">
                <a:latin typeface="Times New Roman" panose="02020603050405020304" pitchFamily="18" charset="0"/>
                <a:cs typeface="Times New Roman" panose="02020603050405020304" pitchFamily="18" charset="0"/>
              </a:rPr>
              <a:t>Как строятся известные судебные системы приличного качества</a:t>
            </a:r>
            <a:r>
              <a:rPr lang="en-US"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BC6B4C-EF22-C772-6AE5-F755A046F170}"/>
              </a:ext>
            </a:extLst>
          </p:cNvPr>
          <p:cNvSpPr>
            <a:spLocks noGrp="1"/>
          </p:cNvSpPr>
          <p:nvPr>
            <p:ph idx="1"/>
          </p:nvPr>
        </p:nvSpPr>
        <p:spPr>
          <a:xfrm>
            <a:off x="771525" y="1787555"/>
            <a:ext cx="10515600" cy="4827557"/>
          </a:xfrm>
        </p:spPr>
        <p:txBody>
          <a:bodyPr/>
          <a:lstStyle/>
          <a:p>
            <a:r>
              <a:rPr lang="ru-RU" dirty="0">
                <a:latin typeface="Times New Roman" panose="02020603050405020304" pitchFamily="18" charset="0"/>
                <a:cs typeface="Times New Roman" panose="02020603050405020304" pitchFamily="18" charset="0"/>
              </a:rPr>
              <a:t>Судья назначается политиками (исполнительная власть вносит кандидатуру, законодательная – в США – Сенат – утверждает ее)</a:t>
            </a:r>
          </a:p>
          <a:p>
            <a:r>
              <a:rPr lang="ru-RU" dirty="0">
                <a:latin typeface="Times New Roman" panose="02020603050405020304" pitchFamily="18" charset="0"/>
                <a:cs typeface="Times New Roman" panose="02020603050405020304" pitchFamily="18" charset="0"/>
              </a:rPr>
              <a:t>Назначение пожизненное (при условии «хорошего поведения» – т.е. до отстранения по специальной процедуре)</a:t>
            </a:r>
          </a:p>
          <a:p>
            <a:r>
              <a:rPr lang="ru-RU" dirty="0">
                <a:latin typeface="Times New Roman" panose="02020603050405020304" pitchFamily="18" charset="0"/>
                <a:cs typeface="Times New Roman" panose="02020603050405020304" pitchFamily="18" charset="0"/>
              </a:rPr>
              <a:t>Отстранение осуществляется политиками, но по крайне сложной процедуре и большинством, требующим высокого уровня согласия ведущих партий. Поэтому после назначения судья не зависит от тех, кто его назначил</a:t>
            </a:r>
          </a:p>
          <a:p>
            <a:r>
              <a:rPr lang="ru-RU" dirty="0">
                <a:latin typeface="Times New Roman" panose="02020603050405020304" pitchFamily="18" charset="0"/>
                <a:cs typeface="Times New Roman" panose="02020603050405020304" pitchFamily="18" charset="0"/>
              </a:rPr>
              <a:t>За всю историю США случаев импичмента (</a:t>
            </a:r>
            <a:r>
              <a:rPr lang="ru-RU" b="0" i="0" dirty="0">
                <a:solidFill>
                  <a:srgbClr val="202124"/>
                </a:solidFill>
                <a:effectLst/>
                <a:latin typeface="Times New Roman" panose="02020603050405020304" pitchFamily="18" charset="0"/>
                <a:cs typeface="Times New Roman" panose="02020603050405020304" pitchFamily="18" charset="0"/>
              </a:rPr>
              <a:t>привлечени</a:t>
            </a:r>
            <a:r>
              <a:rPr lang="ru-RU" dirty="0">
                <a:solidFill>
                  <a:srgbClr val="202124"/>
                </a:solidFill>
                <a:latin typeface="Times New Roman" panose="02020603050405020304" pitchFamily="18" charset="0"/>
                <a:cs typeface="Times New Roman" panose="02020603050405020304" pitchFamily="18" charset="0"/>
              </a:rPr>
              <a:t>я</a:t>
            </a:r>
            <a:r>
              <a:rPr lang="ru-RU" b="0" i="0" dirty="0">
                <a:solidFill>
                  <a:srgbClr val="202124"/>
                </a:solidFill>
                <a:effectLst/>
                <a:latin typeface="Times New Roman" panose="02020603050405020304" pitchFamily="18" charset="0"/>
                <a:cs typeface="Times New Roman" panose="02020603050405020304" pitchFamily="18" charset="0"/>
              </a:rPr>
              <a:t> к суду)</a:t>
            </a:r>
            <a:r>
              <a:rPr lang="ru-RU" dirty="0">
                <a:latin typeface="Times New Roman" panose="02020603050405020304" pitchFamily="18" charset="0"/>
                <a:cs typeface="Times New Roman" panose="02020603050405020304" pitchFamily="18" charset="0"/>
              </a:rPr>
              <a:t> судьи было 15, а завершившихся отстранением от должности – 8.</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5EEDFC-C35B-3166-C2FE-FC1C2F0AC756}"/>
              </a:ext>
            </a:extLst>
          </p:cNvPr>
          <p:cNvPicPr>
            <a:picLocks noChangeAspect="1"/>
          </p:cNvPicPr>
          <p:nvPr/>
        </p:nvPicPr>
        <p:blipFill>
          <a:blip r:embed="rId2"/>
          <a:stretch>
            <a:fillRect/>
          </a:stretch>
        </p:blipFill>
        <p:spPr>
          <a:xfrm>
            <a:off x="224626" y="1162975"/>
            <a:ext cx="11212490" cy="304843"/>
          </a:xfrm>
          <a:prstGeom prst="rect">
            <a:avLst/>
          </a:prstGeom>
        </p:spPr>
      </p:pic>
      <p:pic>
        <p:nvPicPr>
          <p:cNvPr id="5" name="Picture 2" descr="Суд отказал в иске к президенту ПАНО, поданном из-за невозбуждения  дисциплинарного производства">
            <a:extLst>
              <a:ext uri="{FF2B5EF4-FFF2-40B4-BE49-F238E27FC236}">
                <a16:creationId xmlns:a16="http://schemas.microsoft.com/office/drawing/2014/main" id="{0CEAA39C-CA79-81E4-385C-D968EE44D8E7}"/>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2348" r="29610"/>
          <a:stretch/>
        </p:blipFill>
        <p:spPr bwMode="auto">
          <a:xfrm>
            <a:off x="9496425" y="4326927"/>
            <a:ext cx="2695575" cy="253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7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0627-DE77-477B-83B6-FCED77ADA549}"/>
              </a:ext>
            </a:extLst>
          </p:cNvPr>
          <p:cNvSpPr>
            <a:spLocks noGrp="1"/>
          </p:cNvSpPr>
          <p:nvPr>
            <p:ph type="title"/>
          </p:nvPr>
        </p:nvSpPr>
        <p:spPr>
          <a:xfrm>
            <a:off x="838200" y="149225"/>
            <a:ext cx="10515600" cy="752475"/>
          </a:xfrm>
        </p:spPr>
        <p:txBody>
          <a:bodyPr/>
          <a:lstStyle/>
          <a:p>
            <a:r>
              <a:rPr lang="ru-RU" dirty="0">
                <a:latin typeface="Times New Roman" panose="02020603050405020304" pitchFamily="18" charset="0"/>
                <a:cs typeface="Times New Roman" panose="02020603050405020304" pitchFamily="18" charset="0"/>
              </a:rPr>
              <a:t>Что такое независимость суда</a:t>
            </a:r>
            <a:r>
              <a:rPr lang="en-US"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C41553-E907-4AAF-A883-763AB7D95006}"/>
              </a:ext>
            </a:extLst>
          </p:cNvPr>
          <p:cNvSpPr>
            <a:spLocks noGrp="1"/>
          </p:cNvSpPr>
          <p:nvPr>
            <p:ph idx="1"/>
          </p:nvPr>
        </p:nvSpPr>
        <p:spPr>
          <a:xfrm>
            <a:off x="586576" y="1231900"/>
            <a:ext cx="10515600" cy="5626100"/>
          </a:xfrm>
        </p:spPr>
        <p:txBody>
          <a:bodyPr>
            <a:normAutofit lnSpcReduction="10000"/>
          </a:bodyPr>
          <a:lstStyle/>
          <a:p>
            <a:r>
              <a:rPr lang="ru-RU" dirty="0">
                <a:latin typeface="Times New Roman" panose="02020603050405020304" pitchFamily="18" charset="0"/>
                <a:cs typeface="Times New Roman" panose="02020603050405020304" pitchFamily="18" charset="0"/>
              </a:rPr>
              <a:t>Независимость каждого отдельного судьи. Не только от президента и премьера или от парламента, но и от старших судей и прокуроров. Последнего нет в Италии, в Индии, в Израиле. Не было в России 1990-х</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Хороший судья – это приличный человек глубоко знающий законы, а не герой.</a:t>
            </a:r>
          </a:p>
          <a:p>
            <a:r>
              <a:rPr lang="ru-RU" dirty="0">
                <a:latin typeface="Times New Roman" panose="02020603050405020304" pitchFamily="18" charset="0"/>
                <a:cs typeface="Times New Roman" panose="02020603050405020304" pitchFamily="18" charset="0"/>
              </a:rPr>
              <a:t>В отсутствие сильной оппозиции, эффективного разделения властей и независимой и агрессивной прессы, независимость судей  может выродиться в фикцию</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Даже в США – судьи Верховного суда боялись Линкольна и Ф-Д. Рузвельта. </a:t>
            </a:r>
          </a:p>
          <a:p>
            <a:r>
              <a:rPr lang="ru-RU" dirty="0">
                <a:latin typeface="Times New Roman" panose="02020603050405020304" pitchFamily="18" charset="0"/>
                <a:cs typeface="Times New Roman" panose="02020603050405020304" pitchFamily="18" charset="0"/>
              </a:rPr>
              <a:t>Социальное государство и независимость суда. Тора против социального государства (не умножит золота и серебра - Второзаконие 17:16–17]; подробнее [Трактат «</a:t>
            </a:r>
            <a:r>
              <a:rPr lang="ru-RU" dirty="0" err="1">
                <a:latin typeface="Times New Roman" panose="02020603050405020304" pitchFamily="18" charset="0"/>
                <a:cs typeface="Times New Roman" panose="02020603050405020304" pitchFamily="18" charset="0"/>
              </a:rPr>
              <a:t>Санхедрин</a:t>
            </a:r>
            <a:r>
              <a:rPr lang="ru-RU" dirty="0">
                <a:latin typeface="Times New Roman" panose="02020603050405020304" pitchFamily="18" charset="0"/>
                <a:cs typeface="Times New Roman" panose="02020603050405020304" pitchFamily="18" charset="0"/>
              </a:rPr>
              <a:t>» 21б).</a:t>
            </a:r>
          </a:p>
          <a:p>
            <a:endParaRPr lang="LID4096" dirty="0"/>
          </a:p>
        </p:txBody>
      </p:sp>
      <p:pic>
        <p:nvPicPr>
          <p:cNvPr id="4" name="Picture 3">
            <a:extLst>
              <a:ext uri="{FF2B5EF4-FFF2-40B4-BE49-F238E27FC236}">
                <a16:creationId xmlns:a16="http://schemas.microsoft.com/office/drawing/2014/main" id="{E1C4280D-B217-16D3-4E21-6C647A9D2D51}"/>
              </a:ext>
            </a:extLst>
          </p:cNvPr>
          <p:cNvPicPr>
            <a:picLocks noChangeAspect="1"/>
          </p:cNvPicPr>
          <p:nvPr/>
        </p:nvPicPr>
        <p:blipFill>
          <a:blip r:embed="rId2"/>
          <a:stretch>
            <a:fillRect/>
          </a:stretch>
        </p:blipFill>
        <p:spPr>
          <a:xfrm>
            <a:off x="586576" y="749278"/>
            <a:ext cx="11212490" cy="304843"/>
          </a:xfrm>
          <a:prstGeom prst="rect">
            <a:avLst/>
          </a:prstGeom>
        </p:spPr>
      </p:pic>
    </p:spTree>
    <p:extLst>
      <p:ext uri="{BB962C8B-B14F-4D97-AF65-F5344CB8AC3E}">
        <p14:creationId xmlns:p14="http://schemas.microsoft.com/office/powerpoint/2010/main" val="2231885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A7AC-778F-1AA8-0409-AF41E1FEBEC7}"/>
              </a:ext>
            </a:extLst>
          </p:cNvPr>
          <p:cNvSpPr>
            <a:spLocks noGrp="1"/>
          </p:cNvSpPr>
          <p:nvPr>
            <p:ph type="title"/>
          </p:nvPr>
        </p:nvSpPr>
        <p:spPr>
          <a:xfrm>
            <a:off x="921516" y="-18746"/>
            <a:ext cx="10515600" cy="1325563"/>
          </a:xfrm>
        </p:spPr>
        <p:txBody>
          <a:bodyPr>
            <a:normAutofit/>
          </a:bodyPr>
          <a:lstStyle/>
          <a:p>
            <a:r>
              <a:rPr lang="ru-RU" sz="3600" dirty="0">
                <a:latin typeface="Times New Roman" panose="02020603050405020304" pitchFamily="18" charset="0"/>
                <a:cs typeface="Times New Roman" panose="02020603050405020304" pitchFamily="18" charset="0"/>
              </a:rPr>
              <a:t>Основные решения, приведшие к конфликту вокруг судебной реформы</a:t>
            </a:r>
            <a:endParaRPr lang="LID4096"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B9A19C-5514-49E3-86CF-D0F50F5C6336}"/>
              </a:ext>
            </a:extLst>
          </p:cNvPr>
          <p:cNvSpPr>
            <a:spLocks noGrp="1"/>
          </p:cNvSpPr>
          <p:nvPr>
            <p:ph idx="1"/>
          </p:nvPr>
        </p:nvSpPr>
        <p:spPr>
          <a:xfrm>
            <a:off x="489755" y="1572359"/>
            <a:ext cx="9974344" cy="5038585"/>
          </a:xfrm>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До реформы 1953 года назначал судей министр юстиции, утверждал его решение – кнессет</a:t>
            </a:r>
          </a:p>
          <a:p>
            <a:r>
              <a:rPr lang="ru-RU" dirty="0">
                <a:latin typeface="Times New Roman" panose="02020603050405020304" pitchFamily="18" charset="0"/>
                <a:cs typeface="Times New Roman" panose="02020603050405020304" pitchFamily="18" charset="0"/>
              </a:rPr>
              <a:t>Реформа 1953 года ссылается на необходимость укрепить независимость суда и вводит комиссию по назначению судей в контексте:</a:t>
            </a:r>
          </a:p>
          <a:p>
            <a:pPr marL="0" indent="0">
              <a:buNone/>
            </a:pPr>
            <a:r>
              <a:rPr lang="ru-RU" dirty="0">
                <a:latin typeface="Times New Roman" panose="02020603050405020304" pitchFamily="18" charset="0"/>
                <a:cs typeface="Times New Roman" panose="02020603050405020304" pitchFamily="18" charset="0"/>
              </a:rPr>
              <a:t>(а) Всевластие левых во главе с МАПАЙ</a:t>
            </a:r>
          </a:p>
          <a:p>
            <a:pPr marL="0" indent="0">
              <a:buNone/>
            </a:pPr>
            <a:r>
              <a:rPr lang="ru-RU" dirty="0">
                <a:latin typeface="Times New Roman" panose="02020603050405020304" pitchFamily="18" charset="0"/>
                <a:cs typeface="Times New Roman" panose="02020603050405020304" pitchFamily="18" charset="0"/>
              </a:rPr>
              <a:t>(б) «государство, собирающее налоги за рубежом» (Э. Кишон)</a:t>
            </a:r>
          </a:p>
          <a:p>
            <a:r>
              <a:rPr lang="ru-RU" dirty="0">
                <a:latin typeface="Times New Roman" panose="02020603050405020304" pitchFamily="18" charset="0"/>
                <a:cs typeface="Times New Roman" panose="02020603050405020304" pitchFamily="18" charset="0"/>
              </a:rPr>
              <a:t>Серия решений Верховного суда 1980-1990-х готовивших общество к резкому расширению его полномочий (ибо «подсудно все»). </a:t>
            </a:r>
          </a:p>
          <a:p>
            <a:r>
              <a:rPr lang="ru-RU" dirty="0">
                <a:latin typeface="Times New Roman" panose="02020603050405020304" pitchFamily="18" charset="0"/>
                <a:cs typeface="Times New Roman" panose="02020603050405020304" pitchFamily="18" charset="0"/>
              </a:rPr>
              <a:t>9 ноября 1995 года вердикт ВС по спору коммерческих структур – банка Мизрахи против кооператива </a:t>
            </a:r>
            <a:r>
              <a:rPr lang="ru-RU" dirty="0" err="1">
                <a:latin typeface="Times New Roman" panose="02020603050405020304" pitchFamily="18" charset="0"/>
                <a:cs typeface="Times New Roman" panose="02020603050405020304" pitchFamily="18" charset="0"/>
              </a:rPr>
              <a:t>Мигдаль</a:t>
            </a:r>
            <a:r>
              <a:rPr lang="ru-RU" dirty="0">
                <a:latin typeface="Times New Roman" panose="02020603050405020304" pitchFamily="18" charset="0"/>
                <a:cs typeface="Times New Roman" panose="02020603050405020304" pitchFamily="18" charset="0"/>
              </a:rPr>
              <a:t> и др. норма закона принятого Кнессетом объявлена недействующей по причине противоречия определенным (3 и 8) статьям Основного закона: Права и достоинство.(*)</a:t>
            </a:r>
          </a:p>
          <a:p>
            <a:r>
              <a:rPr lang="ru-RU" dirty="0">
                <a:latin typeface="Times New Roman" panose="02020603050405020304" pitchFamily="18" charset="0"/>
                <a:cs typeface="Times New Roman" panose="02020603050405020304" pitchFamily="18" charset="0"/>
              </a:rPr>
              <a:t>В последующих своих решениях по отмене законов Верховный суд не считал необходимым ссылаться на этот Основной закон</a:t>
            </a:r>
          </a:p>
          <a:p>
            <a:r>
              <a:rPr lang="ru-RU" dirty="0">
                <a:latin typeface="Times New Roman" panose="02020603050405020304" pitchFamily="18" charset="0"/>
                <a:cs typeface="Times New Roman" panose="02020603050405020304" pitchFamily="18" charset="0"/>
              </a:rPr>
              <a:t>Верховный суд счел себя в праве рассматривать «действительность» Основного закона: «Национальное государство еврейского народа» (**)</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8F6E965-1969-593F-E6C0-40C7CC7B72A9}"/>
              </a:ext>
            </a:extLst>
          </p:cNvPr>
          <p:cNvPicPr>
            <a:picLocks noChangeAspect="1"/>
          </p:cNvPicPr>
          <p:nvPr/>
        </p:nvPicPr>
        <p:blipFill>
          <a:blip r:embed="rId3"/>
          <a:stretch>
            <a:fillRect/>
          </a:stretch>
        </p:blipFill>
        <p:spPr>
          <a:xfrm>
            <a:off x="489755" y="1154395"/>
            <a:ext cx="11212490" cy="304843"/>
          </a:xfrm>
          <a:prstGeom prst="rect">
            <a:avLst/>
          </a:prstGeom>
        </p:spPr>
      </p:pic>
      <p:pic>
        <p:nvPicPr>
          <p:cNvPr id="5124" name="Picture 4" descr="Стотысячная демонстрация против судебной реформы прошла в Иерусалиме  (видео). Детали: Hовости Израиля">
            <a:extLst>
              <a:ext uri="{FF2B5EF4-FFF2-40B4-BE49-F238E27FC236}">
                <a16:creationId xmlns:a16="http://schemas.microsoft.com/office/drawing/2014/main" id="{4F7EBB50-7193-463B-9A02-3ACAAA66E47C}"/>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b="15906"/>
          <a:stretch/>
        </p:blipFill>
        <p:spPr bwMode="auto">
          <a:xfrm>
            <a:off x="7439775" y="4864231"/>
            <a:ext cx="4752225" cy="199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3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D21-1C80-06CC-898D-B855BB5E6A0D}"/>
              </a:ext>
            </a:extLst>
          </p:cNvPr>
          <p:cNvSpPr>
            <a:spLocks noGrp="1"/>
          </p:cNvSpPr>
          <p:nvPr>
            <p:ph type="title"/>
          </p:nvPr>
        </p:nvSpPr>
        <p:spPr>
          <a:xfrm>
            <a:off x="838200" y="81040"/>
            <a:ext cx="10515600" cy="1325563"/>
          </a:xfrm>
        </p:spPr>
        <p:txBody>
          <a:bodyPr>
            <a:normAutofit/>
          </a:bodyPr>
          <a:lstStyle/>
          <a:p>
            <a:r>
              <a:rPr lang="ru-RU" sz="3600" dirty="0">
                <a:latin typeface="Times New Roman" panose="02020603050405020304" pitchFamily="18" charset="0"/>
                <a:cs typeface="Times New Roman" panose="02020603050405020304" pitchFamily="18" charset="0"/>
              </a:rPr>
              <a:t>Основные компоненты реформы, предложенной Яривом Левином</a:t>
            </a:r>
            <a:endParaRPr lang="LID4096"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8924A3-29B8-CAFD-1184-723E028EB021}"/>
              </a:ext>
            </a:extLst>
          </p:cNvPr>
          <p:cNvSpPr>
            <a:spLocks noGrp="1"/>
          </p:cNvSpPr>
          <p:nvPr>
            <p:ph idx="1"/>
          </p:nvPr>
        </p:nvSpPr>
        <p:spPr>
          <a:xfrm>
            <a:off x="376287" y="1467818"/>
            <a:ext cx="10515600" cy="5104660"/>
          </a:xfrm>
        </p:spPr>
        <p:txBody>
          <a:bodyPr/>
          <a:lstStyle/>
          <a:p>
            <a:r>
              <a:rPr lang="ru-RU" dirty="0">
                <a:latin typeface="Times New Roman" panose="02020603050405020304" pitchFamily="18" charset="0"/>
                <a:cs typeface="Times New Roman" panose="02020603050405020304" pitchFamily="18" charset="0"/>
              </a:rPr>
              <a:t>Ограничение присвоенного Верховным судом полномочия отменять законы, принятые Кнессетом. Возможность «преодоления вето»  Кнессетом если решение Верховного суда не принято единогласно (вариант – подавляющим большинством голосов – 12 из 15);</a:t>
            </a:r>
          </a:p>
          <a:p>
            <a:r>
              <a:rPr lang="ru-RU" dirty="0">
                <a:latin typeface="Times New Roman" panose="02020603050405020304" pitchFamily="18" charset="0"/>
                <a:cs typeface="Times New Roman" panose="02020603050405020304" pitchFamily="18" charset="0"/>
              </a:rPr>
              <a:t>Запрет Верховному суду рассматривать и отменять Основные законы (самоочевидный);</a:t>
            </a:r>
          </a:p>
          <a:p>
            <a:r>
              <a:rPr lang="ru-RU" dirty="0">
                <a:latin typeface="Times New Roman" panose="02020603050405020304" pitchFamily="18" charset="0"/>
                <a:cs typeface="Times New Roman" panose="02020603050405020304" pitchFamily="18" charset="0"/>
              </a:rPr>
              <a:t>Сохранение комиссии по назначению судей с приданием представителям избирателей </a:t>
            </a:r>
            <a:r>
              <a:rPr lang="ru-RU" dirty="0" err="1">
                <a:latin typeface="Times New Roman" panose="02020603050405020304" pitchFamily="18" charset="0"/>
                <a:cs typeface="Times New Roman" panose="02020603050405020304" pitchFamily="18" charset="0"/>
              </a:rPr>
              <a:t>бОльшего</a:t>
            </a:r>
            <a:r>
              <a:rPr lang="ru-RU" dirty="0">
                <a:latin typeface="Times New Roman" panose="02020603050405020304" pitchFamily="18" charset="0"/>
                <a:cs typeface="Times New Roman" panose="02020603050405020304" pitchFamily="18" charset="0"/>
              </a:rPr>
              <a:t> веса при принятии решений комиссией. </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07DED81-37F9-CE7E-DE8F-62C5BBEF7347}"/>
              </a:ext>
            </a:extLst>
          </p:cNvPr>
          <p:cNvPicPr>
            <a:picLocks noChangeAspect="1"/>
          </p:cNvPicPr>
          <p:nvPr/>
        </p:nvPicPr>
        <p:blipFill>
          <a:blip r:embed="rId2"/>
          <a:stretch>
            <a:fillRect/>
          </a:stretch>
        </p:blipFill>
        <p:spPr>
          <a:xfrm>
            <a:off x="224626" y="1162975"/>
            <a:ext cx="11212490" cy="304843"/>
          </a:xfrm>
          <a:prstGeom prst="rect">
            <a:avLst/>
          </a:prstGeom>
        </p:spPr>
      </p:pic>
      <p:pic>
        <p:nvPicPr>
          <p:cNvPr id="5" name="Picture 2" descr="Yariv Levin - Wikipedia">
            <a:extLst>
              <a:ext uri="{FF2B5EF4-FFF2-40B4-BE49-F238E27FC236}">
                <a16:creationId xmlns:a16="http://schemas.microsoft.com/office/drawing/2014/main" id="{C8DDC89B-77F2-3422-1CE5-AE5484317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7715" y="3902696"/>
            <a:ext cx="2104285" cy="295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99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CA30-E87D-E596-564B-08F718E7197F}"/>
              </a:ext>
            </a:extLst>
          </p:cNvPr>
          <p:cNvSpPr>
            <a:spLocks noGrp="1"/>
          </p:cNvSpPr>
          <p:nvPr>
            <p:ph type="title"/>
          </p:nvPr>
        </p:nvSpPr>
        <p:spPr>
          <a:xfrm>
            <a:off x="838200" y="214205"/>
            <a:ext cx="10515600" cy="877748"/>
          </a:xfrm>
        </p:spPr>
        <p:txBody>
          <a:bodyPr>
            <a:noAutofit/>
          </a:bodyPr>
          <a:lstStyle/>
          <a:p>
            <a:pPr algn="ctr"/>
            <a:r>
              <a:rPr lang="ru-RU" sz="4000" dirty="0">
                <a:latin typeface="Times New Roman" panose="02020603050405020304" pitchFamily="18" charset="0"/>
                <a:cs typeface="Times New Roman" panose="02020603050405020304" pitchFamily="18" charset="0"/>
              </a:rPr>
              <a:t>Реформа и независимость суда в Израиле – забытий сюжет</a:t>
            </a:r>
            <a:endParaRPr lang="LID4096"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4BCA8F-A860-0A6A-9BE9-2CD73234813B}"/>
              </a:ext>
            </a:extLst>
          </p:cNvPr>
          <p:cNvSpPr>
            <a:spLocks noGrp="1"/>
          </p:cNvSpPr>
          <p:nvPr>
            <p:ph idx="1"/>
          </p:nvPr>
        </p:nvSpPr>
        <p:spPr>
          <a:xfrm>
            <a:off x="838200" y="1384917"/>
            <a:ext cx="10515600" cy="5104660"/>
          </a:xfrm>
        </p:spPr>
        <p:txBody>
          <a:bodyPr>
            <a:normAutofit/>
          </a:bodyPr>
          <a:lstStyle/>
          <a:p>
            <a:r>
              <a:rPr lang="ru-RU" dirty="0">
                <a:latin typeface="Times New Roman" panose="02020603050405020304" pitchFamily="18" charset="0"/>
                <a:cs typeface="Times New Roman" panose="02020603050405020304" pitchFamily="18" charset="0"/>
              </a:rPr>
              <a:t>Представляем себе что судья N бен (бат) M  вызвал(а) сильное неудовольствие Председателя Верховного суда и генпрокурора. </a:t>
            </a:r>
          </a:p>
          <a:p>
            <a:r>
              <a:rPr lang="ru-RU" dirty="0">
                <a:latin typeface="Times New Roman" panose="02020603050405020304" pitchFamily="18" charset="0"/>
                <a:cs typeface="Times New Roman" panose="02020603050405020304" pitchFamily="18" charset="0"/>
              </a:rPr>
              <a:t>Согласно статье 12 Основного закона: </a:t>
            </a:r>
            <a:r>
              <a:rPr lang="ru-RU" sz="2000" dirty="0">
                <a:latin typeface="Times New Roman" panose="02020603050405020304" pitchFamily="18" charset="0"/>
                <a:cs typeface="Times New Roman" panose="02020603050405020304" pitchFamily="18" charset="0"/>
                <a:hlinkClick r:id="rId2"/>
              </a:rPr>
              <a:t>https://main.knesset.gov.il/Activity/Legislation/Documents/yesod10.pdf</a:t>
            </a:r>
            <a:r>
              <a:rPr lang="ru-RU" sz="2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 судью можно открыть уголовное дело. </a:t>
            </a:r>
          </a:p>
          <a:p>
            <a:r>
              <a:rPr lang="ru-RU" dirty="0">
                <a:latin typeface="Times New Roman" panose="02020603050405020304" pitchFamily="18" charset="0"/>
                <a:cs typeface="Times New Roman" panose="02020603050405020304" pitchFamily="18" charset="0"/>
              </a:rPr>
              <a:t>Статья 13 дает полномочие Председателю Верховного суда сформировать дисциплинарный суд из «правильных» судей.  Этот «суд» имеет власть просто выгнать с работы </a:t>
            </a:r>
            <a:r>
              <a:rPr lang="en-GB" dirty="0">
                <a:latin typeface="Times New Roman" panose="02020603050405020304" pitchFamily="18" charset="0"/>
                <a:cs typeface="Times New Roman" panose="02020603050405020304" pitchFamily="18" charset="0"/>
              </a:rPr>
              <a:t>N </a:t>
            </a:r>
            <a:r>
              <a:rPr lang="ru-RU" dirty="0">
                <a:latin typeface="Times New Roman" panose="02020603050405020304" pitchFamily="18" charset="0"/>
                <a:cs typeface="Times New Roman" panose="02020603050405020304" pitchFamily="18" charset="0"/>
              </a:rPr>
              <a:t>согласно статье 7 часть 5. </a:t>
            </a:r>
          </a:p>
          <a:p>
            <a:r>
              <a:rPr lang="ru-RU" dirty="0">
                <a:latin typeface="Times New Roman" panose="02020603050405020304" pitchFamily="18" charset="0"/>
                <a:cs typeface="Times New Roman" panose="02020603050405020304" pitchFamily="18" charset="0"/>
              </a:rPr>
              <a:t>Чтобы неправильный судья не мог принимать решения - председатель верховного суда просто отстраняет его на неопределенное время от работы (статья 14). </a:t>
            </a:r>
          </a:p>
          <a:p>
            <a:endParaRPr lang="LID4096" dirty="0"/>
          </a:p>
        </p:txBody>
      </p:sp>
      <p:pic>
        <p:nvPicPr>
          <p:cNvPr id="7170" name="Picture 2" descr="מינוי שופטים בישראל: שאלות ותשובות - המכון הישראלי לדמוקרטיה">
            <a:extLst>
              <a:ext uri="{FF2B5EF4-FFF2-40B4-BE49-F238E27FC236}">
                <a16:creationId xmlns:a16="http://schemas.microsoft.com/office/drawing/2014/main" id="{88EE9CFD-1957-68DC-BB03-992FCE6D64E9}"/>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6555708" y="4760537"/>
            <a:ext cx="5636292" cy="20974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F4D3EE4-E87D-01FA-BA55-670AEA82C270}"/>
              </a:ext>
            </a:extLst>
          </p:cNvPr>
          <p:cNvPicPr>
            <a:picLocks noChangeAspect="1"/>
          </p:cNvPicPr>
          <p:nvPr/>
        </p:nvPicPr>
        <p:blipFill>
          <a:blip r:embed="rId4"/>
          <a:stretch>
            <a:fillRect/>
          </a:stretch>
        </p:blipFill>
        <p:spPr>
          <a:xfrm>
            <a:off x="394309" y="1141773"/>
            <a:ext cx="11212490" cy="304843"/>
          </a:xfrm>
          <a:prstGeom prst="rect">
            <a:avLst/>
          </a:prstGeom>
        </p:spPr>
      </p:pic>
    </p:spTree>
    <p:extLst>
      <p:ext uri="{BB962C8B-B14F-4D97-AF65-F5344CB8AC3E}">
        <p14:creationId xmlns:p14="http://schemas.microsoft.com/office/powerpoint/2010/main" val="325077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BEE5-75AF-3081-16E5-B3C66DC2CE4C}"/>
              </a:ext>
            </a:extLst>
          </p:cNvPr>
          <p:cNvSpPr>
            <a:spLocks noGrp="1"/>
          </p:cNvSpPr>
          <p:nvPr>
            <p:ph type="title"/>
          </p:nvPr>
        </p:nvSpPr>
        <p:spPr>
          <a:xfrm>
            <a:off x="838200" y="26273"/>
            <a:ext cx="10515600" cy="762339"/>
          </a:xfrm>
        </p:spPr>
        <p:txBody>
          <a:bodyPr/>
          <a:lstStyle/>
          <a:p>
            <a:r>
              <a:rPr lang="ru-RU" dirty="0">
                <a:latin typeface="Times New Roman" panose="02020603050405020304" pitchFamily="18" charset="0"/>
                <a:cs typeface="Times New Roman" panose="02020603050405020304" pitchFamily="18" charset="0"/>
              </a:rPr>
              <a:t>Независимость суда – забытый сюжет</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5141A7-BB93-C7C2-701B-BB20D8423CFD}"/>
              </a:ext>
            </a:extLst>
          </p:cNvPr>
          <p:cNvSpPr>
            <a:spLocks noGrp="1"/>
          </p:cNvSpPr>
          <p:nvPr>
            <p:ph idx="1"/>
          </p:nvPr>
        </p:nvSpPr>
        <p:spPr>
          <a:xfrm>
            <a:off x="838200" y="941032"/>
            <a:ext cx="10515600" cy="5504155"/>
          </a:xfrm>
        </p:spPr>
        <p:txBody>
          <a:bodyPr>
            <a:normAutofit/>
          </a:bodyPr>
          <a:lstStyle/>
          <a:p>
            <a:r>
              <a:rPr lang="ru-RU" dirty="0">
                <a:latin typeface="Times New Roman" panose="02020603050405020304" pitchFamily="18" charset="0"/>
                <a:cs typeface="Times New Roman" panose="02020603050405020304" pitchFamily="18" charset="0"/>
              </a:rPr>
              <a:t>согласно предложениям министра юстиции </a:t>
            </a:r>
            <a:r>
              <a:rPr lang="ru-RU" dirty="0" err="1">
                <a:latin typeface="Times New Roman" panose="02020603050405020304" pitchFamily="18" charset="0"/>
                <a:cs typeface="Times New Roman" panose="02020603050405020304" pitchFamily="18" charset="0"/>
              </a:rPr>
              <a:t>Ярива</a:t>
            </a:r>
            <a:r>
              <a:rPr lang="ru-RU" dirty="0">
                <a:latin typeface="Times New Roman" panose="02020603050405020304" pitchFamily="18" charset="0"/>
                <a:cs typeface="Times New Roman" panose="02020603050405020304" pitchFamily="18" charset="0"/>
              </a:rPr>
              <a:t> Левина </a:t>
            </a:r>
            <a:r>
              <a:rPr lang="ru-RU" dirty="0">
                <a:latin typeface="Times New Roman" panose="02020603050405020304" pitchFamily="18" charset="0"/>
                <a:cs typeface="Times New Roman" panose="02020603050405020304" pitchFamily="18" charset="0"/>
                <a:hlinkClick r:id="rId3"/>
              </a:rPr>
              <a:t>http://a7.org/?file=20230111190958.pdf</a:t>
            </a:r>
            <a:r>
              <a:rPr lang="ru-RU" dirty="0">
                <a:latin typeface="Times New Roman" panose="02020603050405020304" pitchFamily="18" charset="0"/>
                <a:cs typeface="Times New Roman" panose="02020603050405020304" pitchFamily="18" charset="0"/>
              </a:rPr>
              <a:t>    при увеличении членов комиссии по назначению судей до 11 повышается и порог голосов для решения по п. 4 статьи 7 - не 7 из 9, а 9 из 11. То есть и после реформы ответственные перед нами политики не смогут уволить судей, принимавших заведомо антиправовые решения вроде узаконить пытки (см. ниже);</a:t>
            </a:r>
          </a:p>
          <a:p>
            <a:r>
              <a:rPr lang="ru-RU" dirty="0">
                <a:latin typeface="Times New Roman" panose="02020603050405020304" pitchFamily="18" charset="0"/>
                <a:cs typeface="Times New Roman" panose="02020603050405020304" pitchFamily="18" charset="0"/>
              </a:rPr>
              <a:t>Если полномочие отменять решения другой ветви власти – основа независимости суда, то логика Путина в его нападении на Украину безупречна. Путин заявляет о том, что без уничтожения независимой Украины не может быть "суверенитета России".</a:t>
            </a:r>
          </a:p>
          <a:p>
            <a:r>
              <a:rPr lang="ru-RU" dirty="0">
                <a:latin typeface="Times New Roman" panose="02020603050405020304" pitchFamily="18" charset="0"/>
                <a:cs typeface="Times New Roman" panose="02020603050405020304" pitchFamily="18" charset="0"/>
              </a:rPr>
              <a:t>Импичмент – в США (отстранение судьи) и в Израиле (закон о </a:t>
            </a:r>
            <a:r>
              <a:rPr lang="ru-RU" dirty="0" err="1">
                <a:latin typeface="Times New Roman" panose="02020603050405020304" pitchFamily="18" charset="0"/>
                <a:cs typeface="Times New Roman" panose="02020603050405020304" pitchFamily="18" charset="0"/>
              </a:rPr>
              <a:t>госконтролере</a:t>
            </a:r>
            <a:r>
              <a:rPr lang="ru-RU"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DA9CD7E-5C18-E3CA-6142-22DA72F536E6}"/>
              </a:ext>
            </a:extLst>
          </p:cNvPr>
          <p:cNvPicPr>
            <a:picLocks noChangeAspect="1"/>
          </p:cNvPicPr>
          <p:nvPr/>
        </p:nvPicPr>
        <p:blipFill>
          <a:blip r:embed="rId4"/>
          <a:stretch>
            <a:fillRect/>
          </a:stretch>
        </p:blipFill>
        <p:spPr>
          <a:xfrm>
            <a:off x="271760" y="712401"/>
            <a:ext cx="11212490" cy="304843"/>
          </a:xfrm>
          <a:prstGeom prst="rect">
            <a:avLst/>
          </a:prstGeom>
        </p:spPr>
      </p:pic>
    </p:spTree>
    <p:extLst>
      <p:ext uri="{BB962C8B-B14F-4D97-AF65-F5344CB8AC3E}">
        <p14:creationId xmlns:p14="http://schemas.microsoft.com/office/powerpoint/2010/main" val="311832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61CC-08B3-D25F-063E-806A0F87F8D6}"/>
              </a:ext>
            </a:extLst>
          </p:cNvPr>
          <p:cNvSpPr>
            <a:spLocks noGrp="1"/>
          </p:cNvSpPr>
          <p:nvPr>
            <p:ph type="title"/>
          </p:nvPr>
        </p:nvSpPr>
        <p:spPr>
          <a:xfrm>
            <a:off x="838200" y="215529"/>
            <a:ext cx="10515600" cy="931015"/>
          </a:xfrm>
        </p:spPr>
        <p:txBody>
          <a:bodyPr/>
          <a:lstStyle/>
          <a:p>
            <a:r>
              <a:rPr lang="ru-RU" dirty="0">
                <a:latin typeface="Times New Roman" panose="02020603050405020304" pitchFamily="18" charset="0"/>
                <a:cs typeface="Times New Roman" panose="02020603050405020304" pitchFamily="18" charset="0"/>
              </a:rPr>
              <a:t>«Кто ж его посадит» - тест</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BE4B469-DCEA-A48C-F63F-D5ED28312B4B}"/>
              </a:ext>
            </a:extLst>
          </p:cNvPr>
          <p:cNvSpPr>
            <a:spLocks noGrp="1"/>
          </p:cNvSpPr>
          <p:nvPr>
            <p:ph idx="1"/>
          </p:nvPr>
        </p:nvSpPr>
        <p:spPr>
          <a:xfrm>
            <a:off x="838200" y="1278384"/>
            <a:ext cx="10515600" cy="4898579"/>
          </a:xfrm>
        </p:spPr>
        <p:txBody>
          <a:bodyPr/>
          <a:lstStyle/>
          <a:p>
            <a:r>
              <a:rPr lang="ru-RU" dirty="0">
                <a:latin typeface="Times New Roman" panose="02020603050405020304" pitchFamily="18" charset="0"/>
                <a:cs typeface="Times New Roman" panose="02020603050405020304" pitchFamily="18" charset="0"/>
              </a:rPr>
              <a:t>Задание нам на дом – сколько судей вызывавших неудовольствие премьер-министра оказались за решеткой</a:t>
            </a:r>
            <a:r>
              <a:rPr lang="en-GB"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Сколько прокуроров, досаждавших правительству, завершили карьеру, будучи обвиненными в уголовных преступлениях</a:t>
            </a:r>
            <a:r>
              <a:rPr lang="en-GB"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Сколько избираемых политиков, включая возглавлявших исполнительную власть и вызвавших неудовольствие судей и прокуроров, получили уголовные дела, реальные угрозы возбуждения таких дел (от жены И. Рабина, Х. Рамона, угрозы – Р. Эйтан, Р. Ривлин) или даже отправились за решетку (Э. Ольмерт, М. Кацав)</a:t>
            </a:r>
            <a:r>
              <a:rPr lang="en-GB" dirty="0">
                <a:latin typeface="Times New Roman" panose="02020603050405020304" pitchFamily="18" charset="0"/>
                <a:cs typeface="Times New Roman" panose="02020603050405020304" pitchFamily="18" charset="0"/>
              </a:rPr>
              <a:t>?</a:t>
            </a:r>
          </a:p>
          <a:p>
            <a:endParaRPr lang="LID4096" dirty="0"/>
          </a:p>
        </p:txBody>
      </p:sp>
      <p:pic>
        <p:nvPicPr>
          <p:cNvPr id="6" name="Picture 5">
            <a:extLst>
              <a:ext uri="{FF2B5EF4-FFF2-40B4-BE49-F238E27FC236}">
                <a16:creationId xmlns:a16="http://schemas.microsoft.com/office/drawing/2014/main" id="{2F51B194-31E2-38B2-F19F-99751911974E}"/>
              </a:ext>
            </a:extLst>
          </p:cNvPr>
          <p:cNvPicPr>
            <a:picLocks noChangeAspect="1"/>
          </p:cNvPicPr>
          <p:nvPr/>
        </p:nvPicPr>
        <p:blipFill>
          <a:blip r:embed="rId2"/>
          <a:stretch>
            <a:fillRect/>
          </a:stretch>
        </p:blipFill>
        <p:spPr>
          <a:xfrm>
            <a:off x="224626" y="907621"/>
            <a:ext cx="11212490" cy="304843"/>
          </a:xfrm>
          <a:prstGeom prst="rect">
            <a:avLst/>
          </a:prstGeom>
        </p:spPr>
      </p:pic>
    </p:spTree>
    <p:extLst>
      <p:ext uri="{BB962C8B-B14F-4D97-AF65-F5344CB8AC3E}">
        <p14:creationId xmlns:p14="http://schemas.microsoft.com/office/powerpoint/2010/main" val="63132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F082-F986-FB85-5252-908AB60BB0EB}"/>
              </a:ext>
            </a:extLst>
          </p:cNvPr>
          <p:cNvSpPr>
            <a:spLocks noGrp="1"/>
          </p:cNvSpPr>
          <p:nvPr>
            <p:ph type="title"/>
          </p:nvPr>
        </p:nvSpPr>
        <p:spPr>
          <a:xfrm>
            <a:off x="838200" y="134307"/>
            <a:ext cx="10515600" cy="1037546"/>
          </a:xfrm>
        </p:spPr>
        <p:txBody>
          <a:bodyPr>
            <a:normAutofit fontScale="90000"/>
          </a:bodyPr>
          <a:lstStyle/>
          <a:p>
            <a:r>
              <a:rPr lang="ru-RU" sz="3800" dirty="0">
                <a:latin typeface="Times New Roman" panose="02020603050405020304" pitchFamily="18" charset="0"/>
                <a:cs typeface="Times New Roman" panose="02020603050405020304" pitchFamily="18" charset="0"/>
              </a:rPr>
              <a:t>Тест 2: Способность сбалансировать бюджет без создания условий для экономического роста</a:t>
            </a:r>
            <a:endParaRPr lang="LID4096" sz="3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8117A3E-AF48-0BC8-9FBA-0AC5A9535F3F}"/>
              </a:ext>
            </a:extLst>
          </p:cNvPr>
          <p:cNvSpPr>
            <a:spLocks noGrp="1"/>
          </p:cNvSpPr>
          <p:nvPr>
            <p:ph idx="1"/>
          </p:nvPr>
        </p:nvSpPr>
        <p:spPr>
          <a:xfrm>
            <a:off x="838200" y="1438183"/>
            <a:ext cx="10515600" cy="4738780"/>
          </a:xfrm>
        </p:spPr>
        <p:txBody>
          <a:bodyPr/>
          <a:lstStyle/>
          <a:p>
            <a:r>
              <a:rPr lang="ru-RU" dirty="0">
                <a:latin typeface="Times New Roman" panose="02020603050405020304" pitchFamily="18" charset="0"/>
                <a:cs typeface="Times New Roman" panose="02020603050405020304" pitchFamily="18" charset="0"/>
              </a:rPr>
              <a:t>«Правительство перемен» с министром финансов Либерманом без видимых усилий сбалансировало бюджет (*);</a:t>
            </a:r>
          </a:p>
          <a:p>
            <a:r>
              <a:rPr lang="ru-RU" dirty="0">
                <a:latin typeface="Times New Roman" panose="02020603050405020304" pitchFamily="18" charset="0"/>
                <a:cs typeface="Times New Roman" panose="02020603050405020304" pitchFamily="18" charset="0"/>
              </a:rPr>
              <a:t>Фактор восстановления экономики после снятия «ковидных» ограничений;</a:t>
            </a:r>
          </a:p>
          <a:p>
            <a:r>
              <a:rPr lang="ru-RU" dirty="0">
                <a:latin typeface="Times New Roman" panose="02020603050405020304" pitchFamily="18" charset="0"/>
                <a:cs typeface="Times New Roman" panose="02020603050405020304" pitchFamily="18" charset="0"/>
              </a:rPr>
              <a:t>Не было принято ни одной значимой меры по улучшению делового климата;</a:t>
            </a:r>
          </a:p>
          <a:p>
            <a:r>
              <a:rPr lang="ru-RU" dirty="0">
                <a:latin typeface="Times New Roman" panose="02020603050405020304" pitchFamily="18" charset="0"/>
                <a:cs typeface="Times New Roman" panose="02020603050405020304" pitchFamily="18" charset="0"/>
              </a:rPr>
              <a:t>Террористическая группировка Хизбалла, угрожающая северу, получила от правительства в подарок месторождение газа;</a:t>
            </a:r>
          </a:p>
          <a:p>
            <a:r>
              <a:rPr lang="ru-RU" dirty="0">
                <a:latin typeface="Times New Roman" panose="02020603050405020304" pitchFamily="18" charset="0"/>
                <a:cs typeface="Times New Roman" panose="02020603050405020304" pitchFamily="18" charset="0"/>
              </a:rPr>
              <a:t>Секрет – способность подавить группы интересов и критически ослабить их давление в пользу наращивания расходов.</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16ECFCD-758F-FCB2-F9B2-25AB72EB448F}"/>
              </a:ext>
            </a:extLst>
          </p:cNvPr>
          <p:cNvPicPr>
            <a:picLocks noChangeAspect="1"/>
          </p:cNvPicPr>
          <p:nvPr/>
        </p:nvPicPr>
        <p:blipFill>
          <a:blip r:embed="rId3"/>
          <a:stretch>
            <a:fillRect/>
          </a:stretch>
        </p:blipFill>
        <p:spPr>
          <a:xfrm>
            <a:off x="262333" y="1133340"/>
            <a:ext cx="11212490" cy="304843"/>
          </a:xfrm>
          <a:prstGeom prst="rect">
            <a:avLst/>
          </a:prstGeom>
        </p:spPr>
      </p:pic>
    </p:spTree>
    <p:extLst>
      <p:ext uri="{BB962C8B-B14F-4D97-AF65-F5344CB8AC3E}">
        <p14:creationId xmlns:p14="http://schemas.microsoft.com/office/powerpoint/2010/main" val="3799620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6060-92BC-A6CD-CD4E-D1DB636612D7}"/>
              </a:ext>
            </a:extLst>
          </p:cNvPr>
          <p:cNvSpPr>
            <a:spLocks noGrp="1"/>
          </p:cNvSpPr>
          <p:nvPr>
            <p:ph type="title"/>
          </p:nvPr>
        </p:nvSpPr>
        <p:spPr>
          <a:xfrm>
            <a:off x="838200" y="249715"/>
            <a:ext cx="10515600" cy="824483"/>
          </a:xfrm>
        </p:spPr>
        <p:txBody>
          <a:bodyPr/>
          <a:lstStyle/>
          <a:p>
            <a:r>
              <a:rPr lang="ru-RU" dirty="0">
                <a:latin typeface="Times New Roman" panose="02020603050405020304" pitchFamily="18" charset="0"/>
                <a:cs typeface="Times New Roman" panose="02020603050405020304" pitchFamily="18" charset="0"/>
              </a:rPr>
              <a:t>Не чините то, что еще не сломалось</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9F5160-8ABE-E12D-F142-9B04F1224D56}"/>
              </a:ext>
            </a:extLst>
          </p:cNvPr>
          <p:cNvSpPr>
            <a:spLocks noGrp="1"/>
          </p:cNvSpPr>
          <p:nvPr>
            <p:ph idx="1"/>
          </p:nvPr>
        </p:nvSpPr>
        <p:spPr>
          <a:xfrm>
            <a:off x="838200" y="1411550"/>
            <a:ext cx="10515600" cy="4927106"/>
          </a:xfrm>
        </p:spPr>
        <p:txBody>
          <a:bodyPr>
            <a:normAutofit lnSpcReduction="10000"/>
          </a:bodyPr>
          <a:lstStyle/>
          <a:p>
            <a:r>
              <a:rPr lang="ru-RU" dirty="0">
                <a:latin typeface="Times New Roman" panose="02020603050405020304" pitchFamily="18" charset="0"/>
                <a:cs typeface="Times New Roman" panose="02020603050405020304" pitchFamily="18" charset="0"/>
              </a:rPr>
              <a:t>Пускай судебная система в Израиле несовершенна. Стоит ли начинать конфликтную потенциально реформу, если принимаемые решения удовлетворительного качества</a:t>
            </a:r>
            <a:r>
              <a:rPr lang="en-GB"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Законы и иные решения законодательной и исполнительной властей (включая действующее правительство – муниципальная реформа, дополнительные полномочия полиции) также нередко далеки от совершенства</a:t>
            </a:r>
          </a:p>
          <a:p>
            <a:r>
              <a:rPr lang="ru-RU" dirty="0">
                <a:latin typeface="Times New Roman" panose="02020603050405020304" pitchFamily="18" charset="0"/>
                <a:cs typeface="Times New Roman" panose="02020603050405020304" pitchFamily="18" charset="0"/>
              </a:rPr>
              <a:t>Не будет ли хуже от реформы нам, обычным гражданам</a:t>
            </a:r>
            <a:r>
              <a:rPr lang="en-GB"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Рассмотрим далее несколько важных решений и подходов судебной власти, обращая внимание на даты принятия решений (нет ли положительной динамики, нет ли исправления прошлых ошибок)</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818518E-B843-A33B-4268-1541A9D83F45}"/>
              </a:ext>
            </a:extLst>
          </p:cNvPr>
          <p:cNvPicPr>
            <a:picLocks noChangeAspect="1"/>
          </p:cNvPicPr>
          <p:nvPr/>
        </p:nvPicPr>
        <p:blipFill>
          <a:blip r:embed="rId2"/>
          <a:stretch>
            <a:fillRect/>
          </a:stretch>
        </p:blipFill>
        <p:spPr>
          <a:xfrm>
            <a:off x="234053" y="938030"/>
            <a:ext cx="11212490" cy="304843"/>
          </a:xfrm>
          <a:prstGeom prst="rect">
            <a:avLst/>
          </a:prstGeom>
        </p:spPr>
      </p:pic>
    </p:spTree>
    <p:extLst>
      <p:ext uri="{BB962C8B-B14F-4D97-AF65-F5344CB8AC3E}">
        <p14:creationId xmlns:p14="http://schemas.microsoft.com/office/powerpoint/2010/main" val="209851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0B83-7CD3-45A8-9C5E-4B85E9299B76}"/>
              </a:ext>
            </a:extLst>
          </p:cNvPr>
          <p:cNvSpPr>
            <a:spLocks noGrp="1"/>
          </p:cNvSpPr>
          <p:nvPr>
            <p:ph type="title"/>
          </p:nvPr>
        </p:nvSpPr>
        <p:spPr>
          <a:xfrm>
            <a:off x="838199" y="18255"/>
            <a:ext cx="11016053" cy="908845"/>
          </a:xfrm>
        </p:spPr>
        <p:txBody>
          <a:bodyPr>
            <a:noAutofit/>
          </a:bodyPr>
          <a:lstStyle/>
          <a:p>
            <a:r>
              <a:rPr lang="ru-RU" sz="3600" dirty="0">
                <a:latin typeface="Times New Roman" panose="02020603050405020304" pitchFamily="18" charset="0"/>
                <a:cs typeface="Times New Roman" panose="02020603050405020304" pitchFamily="18" charset="0"/>
              </a:rPr>
              <a:t>Новые виды «преступлений»: «Разжигание ненависти» (</a:t>
            </a:r>
            <a:r>
              <a:rPr lang="en-GB" sz="3600" dirty="0">
                <a:latin typeface="Times New Roman" panose="02020603050405020304" pitchFamily="18" charset="0"/>
                <a:cs typeface="Times New Roman" panose="02020603050405020304" pitchFamily="18" charset="0"/>
              </a:rPr>
              <a:t>Hate Speech</a:t>
            </a:r>
            <a:r>
              <a:rPr lang="ru-RU" sz="3600" dirty="0">
                <a:latin typeface="Times New Roman" panose="02020603050405020304" pitchFamily="18" charset="0"/>
                <a:cs typeface="Times New Roman" panose="02020603050405020304" pitchFamily="18" charset="0"/>
              </a:rPr>
              <a:t>) и новые виды «изнасилований»</a:t>
            </a:r>
            <a:endParaRPr lang="LID4096"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EEB77A-B2F9-49D0-B1AD-8F2A8755E369}"/>
              </a:ext>
            </a:extLst>
          </p:cNvPr>
          <p:cNvSpPr>
            <a:spLocks noGrp="1"/>
          </p:cNvSpPr>
          <p:nvPr>
            <p:ph idx="1"/>
          </p:nvPr>
        </p:nvSpPr>
        <p:spPr>
          <a:xfrm>
            <a:off x="838200" y="1318846"/>
            <a:ext cx="10515600" cy="5397500"/>
          </a:xfrm>
        </p:spPr>
        <p:txBody>
          <a:bodyPr>
            <a:normAutofit lnSpcReduction="10000"/>
          </a:bodyPr>
          <a:lstStyle/>
          <a:p>
            <a:r>
              <a:rPr lang="ru-RU" dirty="0">
                <a:latin typeface="Times New Roman" panose="02020603050405020304" pitchFamily="18" charset="0"/>
                <a:cs typeface="Times New Roman" panose="02020603050405020304" pitchFamily="18" charset="0"/>
              </a:rPr>
              <a:t>В случае </a:t>
            </a:r>
            <a:r>
              <a:rPr lang="en-US" dirty="0">
                <a:latin typeface="Times New Roman" panose="02020603050405020304" pitchFamily="18" charset="0"/>
                <a:cs typeface="Times New Roman" panose="02020603050405020304" pitchFamily="18" charset="0"/>
              </a:rPr>
              <a:t>Hate Speech </a:t>
            </a:r>
            <a:r>
              <a:rPr lang="ru-RU" dirty="0">
                <a:latin typeface="Times New Roman" panose="02020603050405020304" pitchFamily="18" charset="0"/>
                <a:cs typeface="Times New Roman" panose="02020603050405020304" pitchFamily="18" charset="0"/>
              </a:rPr>
              <a:t>основа – жалоба и заключение выбранного обвинителем и / или судьей «эксперта» который «авторитетно» утверждает, что материал с критикой ислама – «разжигает ненависть», тогда как прославление садиста – террориста</a:t>
            </a:r>
            <a:r>
              <a:rPr lang="en-GB"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легитимное использование свободы слова; действие «преступника» не увязано ни с каким реально замеряемым ущербом непосредственно от действий обвиняемого; проблема с презумпцией невиновности и с доказательством преступного умысла</a:t>
            </a:r>
          </a:p>
          <a:p>
            <a:r>
              <a:rPr lang="ru-RU" dirty="0">
                <a:latin typeface="Times New Roman" panose="02020603050405020304" pitchFamily="18" charset="0"/>
                <a:cs typeface="Times New Roman" panose="02020603050405020304" pitchFamily="18" charset="0"/>
              </a:rPr>
              <a:t>По обвинениям в изнасиловании в браке или изнасиловании «под угрозой увольнения» или </a:t>
            </a:r>
            <a:r>
              <a:rPr lang="ru-RU" dirty="0" err="1">
                <a:latin typeface="Times New Roman" panose="02020603050405020304" pitchFamily="18" charset="0"/>
                <a:cs typeface="Times New Roman" panose="02020603050405020304" pitchFamily="18" charset="0"/>
              </a:rPr>
              <a:t>непродвижения</a:t>
            </a:r>
            <a:r>
              <a:rPr lang="ru-RU" dirty="0">
                <a:latin typeface="Times New Roman" panose="02020603050405020304" pitchFamily="18" charset="0"/>
                <a:cs typeface="Times New Roman" panose="02020603050405020304" pitchFamily="18" charset="0"/>
              </a:rPr>
              <a:t> по службе: доказательств не бывает, свидетелей по сути тоже. Слово против слова. Мнение (ощущение) судьи и эксперта заменяет факты. Презумпция невиновности не предусмотрена – иначе никого не посадить, доказательство преступного умысла – аналогично. </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LID4096" dirty="0"/>
          </a:p>
        </p:txBody>
      </p:sp>
      <p:pic>
        <p:nvPicPr>
          <p:cNvPr id="4" name="Picture 3">
            <a:extLst>
              <a:ext uri="{FF2B5EF4-FFF2-40B4-BE49-F238E27FC236}">
                <a16:creationId xmlns:a16="http://schemas.microsoft.com/office/drawing/2014/main" id="{8DAFAB60-7ADC-68B9-604F-CD7198A9795F}"/>
              </a:ext>
            </a:extLst>
          </p:cNvPr>
          <p:cNvPicPr>
            <a:picLocks noChangeAspect="1"/>
          </p:cNvPicPr>
          <p:nvPr/>
        </p:nvPicPr>
        <p:blipFill>
          <a:blip r:embed="rId3"/>
          <a:stretch>
            <a:fillRect/>
          </a:stretch>
        </p:blipFill>
        <p:spPr>
          <a:xfrm>
            <a:off x="337747" y="927100"/>
            <a:ext cx="11212490" cy="304843"/>
          </a:xfrm>
          <a:prstGeom prst="rect">
            <a:avLst/>
          </a:prstGeom>
        </p:spPr>
      </p:pic>
    </p:spTree>
    <p:extLst>
      <p:ext uri="{BB962C8B-B14F-4D97-AF65-F5344CB8AC3E}">
        <p14:creationId xmlns:p14="http://schemas.microsoft.com/office/powerpoint/2010/main" val="96989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704DB6-1CB9-0324-8EFF-0AF0F292F30F}"/>
              </a:ext>
            </a:extLst>
          </p:cNvPr>
          <p:cNvSpPr txBox="1">
            <a:spLocks/>
          </p:cNvSpPr>
          <p:nvPr/>
        </p:nvSpPr>
        <p:spPr>
          <a:xfrm>
            <a:off x="486588" y="0"/>
            <a:ext cx="4123120" cy="105919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solidFill>
                  <a:schemeClr val="tx1">
                    <a:lumMod val="85000"/>
                    <a:lumOff val="15000"/>
                  </a:schemeClr>
                </a:solidFill>
                <a:latin typeface="Times New Roman" panose="02020603050405020304" pitchFamily="18" charset="0"/>
                <a:cs typeface="Times New Roman" panose="02020603050405020304" pitchFamily="18" charset="0"/>
              </a:rPr>
              <a:t>План встречи</a:t>
            </a:r>
            <a:r>
              <a:rPr lang="en-US">
                <a:solidFill>
                  <a:schemeClr val="tx1">
                    <a:lumMod val="85000"/>
                    <a:lumOff val="15000"/>
                  </a:schemeClr>
                </a:solidFill>
                <a:latin typeface="Times New Roman" panose="02020603050405020304" pitchFamily="18" charset="0"/>
                <a:cs typeface="Times New Roman" panose="02020603050405020304" pitchFamily="18" charset="0"/>
              </a:rPr>
              <a:t>:</a:t>
            </a:r>
            <a:endParaRPr lang="LID4096"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6784EAD-A53F-B06A-DE8C-9AA21A695967}"/>
              </a:ext>
            </a:extLst>
          </p:cNvPr>
          <p:cNvPicPr>
            <a:picLocks noChangeAspect="1"/>
          </p:cNvPicPr>
          <p:nvPr/>
        </p:nvPicPr>
        <p:blipFill>
          <a:blip r:embed="rId2"/>
          <a:stretch>
            <a:fillRect/>
          </a:stretch>
        </p:blipFill>
        <p:spPr>
          <a:xfrm>
            <a:off x="282364" y="906770"/>
            <a:ext cx="11212490" cy="304843"/>
          </a:xfrm>
          <a:prstGeom prst="rect">
            <a:avLst/>
          </a:prstGeom>
        </p:spPr>
      </p:pic>
      <p:sp>
        <p:nvSpPr>
          <p:cNvPr id="8" name="TextBox 7">
            <a:extLst>
              <a:ext uri="{FF2B5EF4-FFF2-40B4-BE49-F238E27FC236}">
                <a16:creationId xmlns:a16="http://schemas.microsoft.com/office/drawing/2014/main" id="{0E9ABAFA-9410-7E6F-C71C-D330399195E9}"/>
              </a:ext>
            </a:extLst>
          </p:cNvPr>
          <p:cNvSpPr txBox="1"/>
          <p:nvPr/>
        </p:nvSpPr>
        <p:spPr>
          <a:xfrm>
            <a:off x="622170" y="1366887"/>
            <a:ext cx="7919669" cy="4832092"/>
          </a:xfrm>
          <a:prstGeom prst="rect">
            <a:avLst/>
          </a:prstGeom>
          <a:noFill/>
        </p:spPr>
        <p:txBody>
          <a:bodyPr wrap="none" rtlCol="0">
            <a:spAutoFit/>
          </a:bodyPr>
          <a:lstStyle/>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Некоторые факты об экономике Израиля</a:t>
            </a: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Справедливый суд и экономический рост</a:t>
            </a: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Революция трудолюбия</a:t>
            </a: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Как строится справедливая судебная система</a:t>
            </a: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Основные компоненты реформы</a:t>
            </a:r>
            <a:endParaRPr lang="he-IL"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Независимость суда – забытый сюжет</a:t>
            </a: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Может, не проводить реформу</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Новые виды «преступлений»</a:t>
            </a:r>
            <a:endParaRPr lang="he-IL"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Государство Израиль против человека с пейсами</a:t>
            </a:r>
            <a:endParaRPr lang="he-IL"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Цена арабской/еврейской жизни</a:t>
            </a:r>
          </a:p>
          <a:p>
            <a:pPr marL="285750" indent="-285750">
              <a:buFont typeface="Wingdings" panose="05000000000000000000" pitchFamily="2" charset="2"/>
              <a:buChar char="ü"/>
            </a:pPr>
            <a:r>
              <a:rPr lang="ru-RU" sz="2800" dirty="0">
                <a:latin typeface="Times New Roman" panose="02020603050405020304" pitchFamily="18" charset="0"/>
                <a:cs typeface="Times New Roman" panose="02020603050405020304" pitchFamily="18" charset="0"/>
              </a:rPr>
              <a:t>Рекомендации</a:t>
            </a:r>
            <a:endParaRPr lang="en-US" sz="2800" dirty="0"/>
          </a:p>
        </p:txBody>
      </p:sp>
      <p:pic>
        <p:nvPicPr>
          <p:cNvPr id="25602" name="Picture 2" descr="Как составить план текста? Рекомендации по составлению плана с примерами |  Kadrof.ru">
            <a:extLst>
              <a:ext uri="{FF2B5EF4-FFF2-40B4-BE49-F238E27FC236}">
                <a16:creationId xmlns:a16="http://schemas.microsoft.com/office/drawing/2014/main" id="{427C12E4-987C-4131-F0E6-594261682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136" y="4341440"/>
            <a:ext cx="3638746" cy="236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28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6700-90B5-4EF3-A03E-2B30E4699430}"/>
              </a:ext>
            </a:extLst>
          </p:cNvPr>
          <p:cNvSpPr>
            <a:spLocks noGrp="1"/>
          </p:cNvSpPr>
          <p:nvPr>
            <p:ph type="title"/>
          </p:nvPr>
        </p:nvSpPr>
        <p:spPr>
          <a:xfrm>
            <a:off x="838200" y="136525"/>
            <a:ext cx="10515600" cy="1425575"/>
          </a:xfrm>
        </p:spPr>
        <p:txBody>
          <a:bodyPr>
            <a:normAutofit/>
          </a:bodyPr>
          <a:lstStyle/>
          <a:p>
            <a:r>
              <a:rPr lang="ru-RU" dirty="0">
                <a:latin typeface="Times New Roman" panose="02020603050405020304" pitchFamily="18" charset="0"/>
                <a:cs typeface="Times New Roman" panose="02020603050405020304" pitchFamily="18" charset="0"/>
              </a:rPr>
              <a:t>Почему такие типы дел привлекательны для системы и опасны для общества</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E33B9B-8AD3-4800-BA52-19D39A5FEABD}"/>
              </a:ext>
            </a:extLst>
          </p:cNvPr>
          <p:cNvSpPr>
            <a:spLocks noGrp="1"/>
          </p:cNvSpPr>
          <p:nvPr>
            <p:ph idx="1"/>
          </p:nvPr>
        </p:nvSpPr>
        <p:spPr>
          <a:xfrm>
            <a:off x="593103" y="1709852"/>
            <a:ext cx="10515600" cy="5016499"/>
          </a:xfrm>
        </p:spPr>
        <p:txBody>
          <a:bodyPr>
            <a:normAutofit fontScale="85000" lnSpcReduction="20000"/>
          </a:bodyPr>
          <a:lstStyle/>
          <a:p>
            <a:r>
              <a:rPr lang="ru-RU" sz="2800" dirty="0">
                <a:latin typeface="Times New Roman" panose="02020603050405020304" pitchFamily="18" charset="0"/>
                <a:cs typeface="Times New Roman" panose="02020603050405020304" pitchFamily="18" charset="0"/>
              </a:rPr>
              <a:t>Новые виды «преступлений» делают возможным </a:t>
            </a:r>
            <a:r>
              <a:rPr lang="ru-RU" dirty="0">
                <a:latin typeface="Times New Roman" panose="02020603050405020304" pitchFamily="18" charset="0"/>
                <a:cs typeface="Times New Roman" panose="02020603050405020304" pitchFamily="18" charset="0"/>
              </a:rPr>
              <a:t>политизированное обвинение и упрощенный процесс. Опасно удобны для обвинения. Так можно посадить любого заранее намеченного «кандидата» в «преступники».</a:t>
            </a:r>
          </a:p>
          <a:p>
            <a:r>
              <a:rPr lang="ru-RU" dirty="0">
                <a:latin typeface="Times New Roman" panose="02020603050405020304" pitchFamily="18" charset="0"/>
                <a:cs typeface="Times New Roman" panose="02020603050405020304" pitchFamily="18" charset="0"/>
              </a:rPr>
              <a:t>Сам такой подследственный – гораздо более удобен и безопасен лично для следователя, чем настоящий закоренелый преступник – убийца и насильник. </a:t>
            </a:r>
          </a:p>
          <a:p>
            <a:r>
              <a:rPr lang="ru-RU" dirty="0">
                <a:latin typeface="Times New Roman" panose="02020603050405020304" pitchFamily="18" charset="0"/>
                <a:cs typeface="Times New Roman" panose="02020603050405020304" pitchFamily="18" charset="0"/>
              </a:rPr>
              <a:t>Символ мирового мужского заговора для феминисток - английский судья Мэтью Хейл (вторая половина </a:t>
            </a:r>
            <a:r>
              <a:rPr lang="en-GB" dirty="0">
                <a:latin typeface="Times New Roman" panose="02020603050405020304" pitchFamily="18" charset="0"/>
                <a:cs typeface="Times New Roman" panose="02020603050405020304" pitchFamily="18" charset="0"/>
              </a:rPr>
              <a:t>XVII</a:t>
            </a:r>
            <a:r>
              <a:rPr lang="ru-RU" dirty="0">
                <a:latin typeface="Times New Roman" panose="02020603050405020304" pitchFamily="18" charset="0"/>
                <a:cs typeface="Times New Roman" panose="02020603050405020304" pitchFamily="18" charset="0"/>
              </a:rPr>
              <a:t> века) предложил «брачную оговорку» о том, что не может быть изнасилования собственным супругом в контексте усилий защитить собственников от произвольных посадок с целью отъема имущества и гарантировать неприкосновенность личности (понимал как зачастую легко убедить или принудить жену выбранной жертвы подписать оговор). Женщине не дают отозвать жалобу.</a:t>
            </a:r>
          </a:p>
          <a:p>
            <a:r>
              <a:rPr lang="ru-RU" dirty="0">
                <a:latin typeface="Times New Roman" panose="02020603050405020304" pitchFamily="18" charset="0"/>
                <a:cs typeface="Times New Roman" panose="02020603050405020304" pitchFamily="18" charset="0"/>
              </a:rPr>
              <a:t>При ничтожности «доказательств» по таким делам особенно важно получить признательные показания. Или хотя бы предпринять часть мер по их получению в отношении законопослушного обвиняемого с тем, чтобы он поручил адвокату пойти на сделку на основе частичного признания не обязательно существующей «вины». </a:t>
            </a:r>
          </a:p>
          <a:p>
            <a:endParaRPr lang="LID4096" dirty="0"/>
          </a:p>
        </p:txBody>
      </p:sp>
      <p:pic>
        <p:nvPicPr>
          <p:cNvPr id="6" name="Picture 5">
            <a:extLst>
              <a:ext uri="{FF2B5EF4-FFF2-40B4-BE49-F238E27FC236}">
                <a16:creationId xmlns:a16="http://schemas.microsoft.com/office/drawing/2014/main" id="{AC702B2F-FD77-C2B4-A69E-6AB8CA24BAB5}"/>
              </a:ext>
            </a:extLst>
          </p:cNvPr>
          <p:cNvPicPr>
            <a:picLocks noChangeAspect="1"/>
          </p:cNvPicPr>
          <p:nvPr/>
        </p:nvPicPr>
        <p:blipFill>
          <a:blip r:embed="rId2"/>
          <a:stretch>
            <a:fillRect/>
          </a:stretch>
        </p:blipFill>
        <p:spPr>
          <a:xfrm>
            <a:off x="489755" y="1405009"/>
            <a:ext cx="11212490" cy="304843"/>
          </a:xfrm>
          <a:prstGeom prst="rect">
            <a:avLst/>
          </a:prstGeom>
        </p:spPr>
      </p:pic>
    </p:spTree>
    <p:extLst>
      <p:ext uri="{BB962C8B-B14F-4D97-AF65-F5344CB8AC3E}">
        <p14:creationId xmlns:p14="http://schemas.microsoft.com/office/powerpoint/2010/main" val="296359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744E-1B65-45F9-805E-E496F34A4798}"/>
              </a:ext>
            </a:extLst>
          </p:cNvPr>
          <p:cNvSpPr>
            <a:spLocks noGrp="1"/>
          </p:cNvSpPr>
          <p:nvPr>
            <p:ph type="title"/>
          </p:nvPr>
        </p:nvSpPr>
        <p:spPr>
          <a:xfrm>
            <a:off x="838200" y="37638"/>
            <a:ext cx="10515600" cy="983294"/>
          </a:xfrm>
        </p:spPr>
        <p:txBody>
          <a:bodyPr>
            <a:noAutofit/>
          </a:bodyPr>
          <a:lstStyle/>
          <a:p>
            <a:r>
              <a:rPr lang="ru-RU" sz="3800" dirty="0">
                <a:latin typeface="Times New Roman" panose="02020603050405020304" pitchFamily="18" charset="0"/>
                <a:cs typeface="Times New Roman" panose="02020603050405020304" pitchFamily="18" charset="0"/>
              </a:rPr>
              <a:t>Презумпция невиновности, царица доказательств, обвинительный уклон и тикающая бомба</a:t>
            </a:r>
            <a:endParaRPr lang="LID4096" sz="3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CEE3A51-2EF4-43B1-B712-9D415A0F9658}"/>
              </a:ext>
            </a:extLst>
          </p:cNvPr>
          <p:cNvSpPr>
            <a:spLocks noGrp="1"/>
          </p:cNvSpPr>
          <p:nvPr>
            <p:ph idx="1"/>
          </p:nvPr>
        </p:nvSpPr>
        <p:spPr>
          <a:xfrm>
            <a:off x="696797" y="1487972"/>
            <a:ext cx="10515600" cy="5453201"/>
          </a:xfrm>
        </p:spPr>
        <p:txBody>
          <a:bodyPr>
            <a:normAutofit fontScale="92500" lnSpcReduction="20000"/>
          </a:bodyPr>
          <a:lstStyle/>
          <a:p>
            <a:r>
              <a:rPr lang="ru-RU" dirty="0">
                <a:latin typeface="Times New Roman" panose="02020603050405020304" pitchFamily="18" charset="0"/>
                <a:cs typeface="Times New Roman" panose="02020603050405020304" pitchFamily="18" charset="0"/>
              </a:rPr>
              <a:t>Обратите внимание на то, что Презумпция невиновности несовместима с приемом признательных показаний по уголовным делам. Признательные показания влекут вышибание таковых – пытки, каковые являются примером массового наказания до приговора</a:t>
            </a:r>
          </a:p>
          <a:p>
            <a:r>
              <a:rPr lang="ru-RU" dirty="0">
                <a:latin typeface="Times New Roman" panose="02020603050405020304" pitchFamily="18" charset="0"/>
                <a:cs typeface="Times New Roman" panose="02020603050405020304" pitchFamily="18" charset="0"/>
              </a:rPr>
              <a:t>Человек – близкий родственник самому себе и по доброй воле не будет представлять себя злодеем (</a:t>
            </a:r>
            <a:r>
              <a:rPr lang="ru-RU" dirty="0" err="1">
                <a:latin typeface="Times New Roman" panose="02020603050405020304" pitchFamily="18" charset="0"/>
                <a:cs typeface="Times New Roman" panose="02020603050405020304" pitchFamily="18" charset="0"/>
              </a:rPr>
              <a:t>Санхедрин</a:t>
            </a:r>
            <a:r>
              <a:rPr lang="ru-RU" dirty="0">
                <a:latin typeface="Times New Roman" panose="02020603050405020304" pitchFamily="18" charset="0"/>
                <a:cs typeface="Times New Roman" panose="02020603050405020304" pitchFamily="18" charset="0"/>
              </a:rPr>
              <a:t> 9б и 25а),  а если он это делает – значит, его пытали,</a:t>
            </a:r>
            <a:r>
              <a:rPr lang="en-GB"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 не просто </a:t>
            </a:r>
            <a:r>
              <a:rPr lang="en-GB" dirty="0">
                <a:latin typeface="Times New Roman" panose="02020603050405020304" pitchFamily="18" charset="0"/>
                <a:cs typeface="Times New Roman" panose="02020603050405020304" pitchFamily="18" charset="0"/>
              </a:rPr>
              <a:t>nor shall be compelled… V-</a:t>
            </a:r>
            <a:r>
              <a:rPr lang="en-GB" dirty="0" err="1">
                <a:latin typeface="Times New Roman" panose="02020603050405020304" pitchFamily="18" charset="0"/>
                <a:cs typeface="Times New Roman" panose="02020603050405020304" pitchFamily="18" charset="0"/>
              </a:rPr>
              <a:t>th</a:t>
            </a:r>
            <a:r>
              <a:rPr lang="en-GB" dirty="0">
                <a:latin typeface="Times New Roman" panose="02020603050405020304" pitchFamily="18" charset="0"/>
                <a:cs typeface="Times New Roman" panose="02020603050405020304" pitchFamily="18" charset="0"/>
              </a:rPr>
              <a:t> Amendment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«Тикающая бомба» может применяться только для предотвращения преступления (хотя в Израиле ее применяли и против заведомо невиновных оппозиционеров в силу политизации и предвзятости суда).</a:t>
            </a:r>
          </a:p>
          <a:p>
            <a:r>
              <a:rPr lang="ru-RU" dirty="0">
                <a:latin typeface="Times New Roman" panose="02020603050405020304" pitchFamily="18" charset="0"/>
                <a:cs typeface="Times New Roman" panose="02020603050405020304" pitchFamily="18" charset="0"/>
              </a:rPr>
              <a:t>Если преступление предотвращено, в руках правоохранителей должно оказаться достаточно улик и они не нуждаются в выбитых показаниях в суде – они не должны приниматься. </a:t>
            </a:r>
          </a:p>
          <a:p>
            <a:r>
              <a:rPr lang="ru-RU" dirty="0">
                <a:latin typeface="Times New Roman" panose="02020603050405020304" pitchFamily="18" charset="0"/>
                <a:cs typeface="Times New Roman" panose="02020603050405020304" pitchFamily="18" charset="0"/>
              </a:rPr>
              <a:t>Реальность Израиля – обвинительный уклон правосудия (см. обзор адвоката Х. Оханы (*), дело Амоса Баранеса, дело Романа Задорова.</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6783502-477D-35A4-287E-03C9A9E73E90}"/>
              </a:ext>
            </a:extLst>
          </p:cNvPr>
          <p:cNvPicPr>
            <a:picLocks noChangeAspect="1"/>
          </p:cNvPicPr>
          <p:nvPr/>
        </p:nvPicPr>
        <p:blipFill>
          <a:blip r:embed="rId3"/>
          <a:stretch>
            <a:fillRect/>
          </a:stretch>
        </p:blipFill>
        <p:spPr>
          <a:xfrm>
            <a:off x="348352" y="1055582"/>
            <a:ext cx="11212490" cy="304843"/>
          </a:xfrm>
          <a:prstGeom prst="rect">
            <a:avLst/>
          </a:prstGeom>
        </p:spPr>
      </p:pic>
      <p:pic>
        <p:nvPicPr>
          <p:cNvPr id="9218" name="Picture 2" descr="Детский Шуточный производитель трюков тикающая бомба для времени Новинка  забавные гаджеты водяной пистолет имитация шуточных звуков граната игрушки  для детей - купить по выгодной цене | AliExpress">
            <a:extLst>
              <a:ext uri="{FF2B5EF4-FFF2-40B4-BE49-F238E27FC236}">
                <a16:creationId xmlns:a16="http://schemas.microsoft.com/office/drawing/2014/main" id="{BF4DE78F-9F39-6D23-6D6C-416B318F251E}"/>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b="15093"/>
          <a:stretch/>
        </p:blipFill>
        <p:spPr bwMode="auto">
          <a:xfrm>
            <a:off x="8770612" y="3690934"/>
            <a:ext cx="3616210" cy="304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4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D0CA-DEAF-D46C-3721-8476E05D40DF}"/>
              </a:ext>
            </a:extLst>
          </p:cNvPr>
          <p:cNvSpPr>
            <a:spLocks noGrp="1"/>
          </p:cNvSpPr>
          <p:nvPr>
            <p:ph type="title"/>
          </p:nvPr>
        </p:nvSpPr>
        <p:spPr>
          <a:xfrm>
            <a:off x="696797" y="115690"/>
            <a:ext cx="10515600" cy="939892"/>
          </a:xfrm>
        </p:spPr>
        <p:txBody>
          <a:bodyPr>
            <a:noAutofit/>
          </a:bodyPr>
          <a:lstStyle/>
          <a:p>
            <a:r>
              <a:rPr lang="ru-RU" sz="3800" dirty="0">
                <a:latin typeface="Times New Roman" panose="02020603050405020304" pitchFamily="18" charset="0"/>
                <a:cs typeface="Times New Roman" panose="02020603050405020304" pitchFamily="18" charset="0"/>
              </a:rPr>
              <a:t>Амирам бен </a:t>
            </a:r>
            <a:r>
              <a:rPr lang="ru-RU" sz="3800" dirty="0" err="1">
                <a:latin typeface="Times New Roman" panose="02020603050405020304" pitchFamily="18" charset="0"/>
                <a:cs typeface="Times New Roman" panose="02020603050405020304" pitchFamily="18" charset="0"/>
              </a:rPr>
              <a:t>Улиель</a:t>
            </a:r>
            <a:r>
              <a:rPr lang="ru-RU" sz="3800" dirty="0">
                <a:latin typeface="Times New Roman" panose="02020603050405020304" pitchFamily="18" charset="0"/>
                <a:cs typeface="Times New Roman" panose="02020603050405020304" pitchFamily="18" charset="0"/>
              </a:rPr>
              <a:t>. Государство Израиль против человека с пейсами</a:t>
            </a:r>
            <a:endParaRPr lang="LID4096" sz="3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C6CB7B-CCA6-09D8-B7F7-9CB89091AD54}"/>
              </a:ext>
            </a:extLst>
          </p:cNvPr>
          <p:cNvSpPr>
            <a:spLocks noGrp="1"/>
          </p:cNvSpPr>
          <p:nvPr>
            <p:ph idx="1"/>
          </p:nvPr>
        </p:nvSpPr>
        <p:spPr>
          <a:xfrm>
            <a:off x="348352" y="1410524"/>
            <a:ext cx="8569751" cy="5237826"/>
          </a:xfrm>
        </p:spPr>
        <p:txBody>
          <a:bodyPr>
            <a:normAutofit fontScale="92500" lnSpcReduction="10000"/>
          </a:bodyPr>
          <a:lstStyle/>
          <a:p>
            <a:r>
              <a:rPr lang="ru-RU" dirty="0">
                <a:latin typeface="Times New Roman" panose="02020603050405020304" pitchFamily="18" charset="0"/>
                <a:cs typeface="Times New Roman" panose="02020603050405020304" pitchFamily="18" charset="0"/>
              </a:rPr>
              <a:t>Дело о поджоге 30 июля 2015 года в деревне Кфар Дума. Арестовано 17 (!) евреев, осужден один</a:t>
            </a:r>
          </a:p>
          <a:p>
            <a:r>
              <a:rPr lang="ru-RU" dirty="0">
                <a:latin typeface="Times New Roman" panose="02020603050405020304" pitchFamily="18" charset="0"/>
                <a:cs typeface="Times New Roman" panose="02020603050405020304" pitchFamily="18" charset="0"/>
              </a:rPr>
              <a:t>Единственный метод поиска «доказательств» – пытки, санкции на которые дал тогдашний генпрокурор</a:t>
            </a:r>
            <a:r>
              <a:rPr lang="en-GB"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Йеуда</a:t>
            </a:r>
            <a:r>
              <a:rPr lang="ru-RU" dirty="0">
                <a:latin typeface="Times New Roman" panose="02020603050405020304" pitchFamily="18" charset="0"/>
                <a:cs typeface="Times New Roman" panose="02020603050405020304" pitchFamily="18" charset="0"/>
              </a:rPr>
              <a:t> Вайнштейн – вне рамок «тикающей бомбы».</a:t>
            </a:r>
          </a:p>
          <a:p>
            <a:r>
              <a:rPr lang="ru-RU" dirty="0">
                <a:latin typeface="Times New Roman" panose="02020603050405020304" pitchFamily="18" charset="0"/>
                <a:cs typeface="Times New Roman" panose="02020603050405020304" pitchFamily="18" charset="0"/>
              </a:rPr>
              <a:t>Улики – отпечатки подошв, свидетельские показания очевидцев были полностью проигнорированы. Предыдущие и последующие поджоги в той же деревне – также </a:t>
            </a:r>
            <a:r>
              <a:rPr lang="sk-SK" dirty="0">
                <a:latin typeface="Times New Roman" panose="02020603050405020304" pitchFamily="18" charset="0"/>
                <a:cs typeface="Times New Roman" panose="02020603050405020304" pitchFamily="18" charset="0"/>
                <a:hlinkClick r:id="rId3"/>
              </a:rPr>
              <a:t>https://www.honenu.org/six-house-torchings-in-one-year-what-actually-happened-in-kfar-duma</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Окружной суд вынес обвинительный приговор. Верховный суд своим решением от </a:t>
            </a:r>
            <a:r>
              <a:rPr lang="en-GB" dirty="0">
                <a:latin typeface="Times New Roman" panose="02020603050405020304" pitchFamily="18" charset="0"/>
                <a:cs typeface="Times New Roman" panose="02020603050405020304" pitchFamily="18" charset="0"/>
              </a:rPr>
              <a:t>12 </a:t>
            </a:r>
            <a:r>
              <a:rPr lang="ru-RU" dirty="0">
                <a:latin typeface="Times New Roman" panose="02020603050405020304" pitchFamily="18" charset="0"/>
                <a:cs typeface="Times New Roman" panose="02020603050405020304" pitchFamily="18" charset="0"/>
              </a:rPr>
              <a:t>сентября 2021 года (2364/21) подтвердил решение, основанное только и исключительно на самооговоре. </a:t>
            </a:r>
          </a:p>
          <a:p>
            <a:endParaRPr lang="LID4096" dirty="0"/>
          </a:p>
        </p:txBody>
      </p:sp>
      <p:pic>
        <p:nvPicPr>
          <p:cNvPr id="4" name="Picture 3">
            <a:extLst>
              <a:ext uri="{FF2B5EF4-FFF2-40B4-BE49-F238E27FC236}">
                <a16:creationId xmlns:a16="http://schemas.microsoft.com/office/drawing/2014/main" id="{2F04964B-572F-5E63-A58F-A1B6BA992502}"/>
              </a:ext>
            </a:extLst>
          </p:cNvPr>
          <p:cNvPicPr>
            <a:picLocks noChangeAspect="1"/>
          </p:cNvPicPr>
          <p:nvPr/>
        </p:nvPicPr>
        <p:blipFill>
          <a:blip r:embed="rId4"/>
          <a:stretch>
            <a:fillRect/>
          </a:stretch>
        </p:blipFill>
        <p:spPr>
          <a:xfrm>
            <a:off x="348352" y="1055582"/>
            <a:ext cx="11212490" cy="304843"/>
          </a:xfrm>
          <a:prstGeom prst="rect">
            <a:avLst/>
          </a:prstGeom>
        </p:spPr>
      </p:pic>
      <p:pic>
        <p:nvPicPr>
          <p:cNvPr id="8194" name="Picture 2" descr="אומרים לעוול די!&quot;: מאות הפגינו בכניסה לירושלים נגד דחיית ערעורו של עמירם בן  אוליאל • צפו">
            <a:extLst>
              <a:ext uri="{FF2B5EF4-FFF2-40B4-BE49-F238E27FC236}">
                <a16:creationId xmlns:a16="http://schemas.microsoft.com/office/drawing/2014/main" id="{76808AC7-E575-F8EE-5213-603DECD498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30" r="35412"/>
          <a:stretch/>
        </p:blipFill>
        <p:spPr bwMode="auto">
          <a:xfrm>
            <a:off x="8952668" y="2675135"/>
            <a:ext cx="3063711"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9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D2A8-F0D8-8D01-16D5-AB80E9967F57}"/>
              </a:ext>
            </a:extLst>
          </p:cNvPr>
          <p:cNvSpPr>
            <a:spLocks noGrp="1"/>
          </p:cNvSpPr>
          <p:nvPr>
            <p:ph type="title"/>
          </p:nvPr>
        </p:nvSpPr>
        <p:spPr>
          <a:xfrm>
            <a:off x="838200" y="51293"/>
            <a:ext cx="10515600" cy="632288"/>
          </a:xfrm>
        </p:spPr>
        <p:txBody>
          <a:bodyPr>
            <a:normAutofit fontScale="90000"/>
          </a:bodyPr>
          <a:lstStyle/>
          <a:p>
            <a:r>
              <a:rPr lang="ru-RU" sz="3200" b="1" dirty="0">
                <a:latin typeface="Times New Roman" panose="02020603050405020304" pitchFamily="18" charset="0"/>
                <a:cs typeface="Times New Roman" panose="02020603050405020304" pitchFamily="18" charset="0"/>
              </a:rPr>
              <a:t>Сколько стоит еврейская жизнь по расчетам наших судей</a:t>
            </a:r>
            <a:r>
              <a:rPr lang="en-GB" sz="3200" b="1" dirty="0">
                <a:latin typeface="Times New Roman" panose="02020603050405020304" pitchFamily="18" charset="0"/>
                <a:cs typeface="Times New Roman" panose="02020603050405020304" pitchFamily="18" charset="0"/>
              </a:rPr>
              <a:t>?</a:t>
            </a:r>
            <a:endParaRPr lang="LID4096"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B98BEC0-142C-9B7E-53B3-3B94AC03692F}"/>
              </a:ext>
            </a:extLst>
          </p:cNvPr>
          <p:cNvSpPr>
            <a:spLocks noGrp="1"/>
          </p:cNvSpPr>
          <p:nvPr>
            <p:ph idx="1"/>
          </p:nvPr>
        </p:nvSpPr>
        <p:spPr>
          <a:xfrm>
            <a:off x="951322" y="992326"/>
            <a:ext cx="10515600" cy="5865674"/>
          </a:xfrm>
        </p:spPr>
        <p:txBody>
          <a:bodyPr>
            <a:normAutofit fontScale="92500" lnSpcReduction="20000"/>
          </a:bodyPr>
          <a:lstStyle/>
          <a:p>
            <a:r>
              <a:rPr lang="ru-RU" dirty="0">
                <a:latin typeface="Times New Roman" panose="02020603050405020304" pitchFamily="18" charset="0"/>
                <a:cs typeface="Times New Roman" panose="02020603050405020304" pitchFamily="18" charset="0"/>
              </a:rPr>
              <a:t>Запрет Верховного суда сносить руины дома недалеко от </a:t>
            </a:r>
            <a:r>
              <a:rPr lang="ru-RU" dirty="0" err="1">
                <a:latin typeface="Times New Roman" panose="02020603050405020304" pitchFamily="18" charset="0"/>
                <a:cs typeface="Times New Roman" panose="02020603050405020304" pitchFamily="18" charset="0"/>
              </a:rPr>
              <a:t>Кесуфим</a:t>
            </a:r>
            <a:r>
              <a:rPr lang="ru-RU" dirty="0">
                <a:latin typeface="Times New Roman" panose="02020603050405020304" pitchFamily="18" charset="0"/>
                <a:cs typeface="Times New Roman" panose="02020603050405020304" pitchFamily="18" charset="0"/>
              </a:rPr>
              <a:t> – въезда в </a:t>
            </a:r>
            <a:r>
              <a:rPr lang="ru-RU" dirty="0" err="1">
                <a:latin typeface="Times New Roman" panose="02020603050405020304" pitchFamily="18" charset="0"/>
                <a:cs typeface="Times New Roman" panose="02020603050405020304" pitchFamily="18" charset="0"/>
              </a:rPr>
              <a:t>Гуш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Катиф</a:t>
            </a:r>
            <a:endParaRPr lang="en-GB"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Ущерб населения контролируемого врагом – против жизни еврея</a:t>
            </a:r>
          </a:p>
          <a:p>
            <a:r>
              <a:rPr lang="en-GB" dirty="0">
                <a:latin typeface="Times New Roman" panose="02020603050405020304" pitchFamily="18" charset="0"/>
                <a:cs typeface="Times New Roman" panose="02020603050405020304" pitchFamily="18" charset="0"/>
              </a:rPr>
              <a:t>Value of Statistical Life (VLS) QALY (quality adjusted life year)</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Убийство семьи </a:t>
            </a:r>
            <a:r>
              <a:rPr lang="ru-RU" dirty="0" err="1">
                <a:latin typeface="Times New Roman" panose="02020603050405020304" pitchFamily="18" charset="0"/>
                <a:cs typeface="Times New Roman" panose="02020603050405020304" pitchFamily="18" charset="0"/>
              </a:rPr>
              <a:t>Хатуэль</a:t>
            </a:r>
            <a:r>
              <a:rPr lang="ru-RU" dirty="0">
                <a:latin typeface="Times New Roman" panose="02020603050405020304" pitchFamily="18" charset="0"/>
                <a:cs typeface="Times New Roman" panose="02020603050405020304" pitchFamily="18" charset="0"/>
              </a:rPr>
              <a:t> (беременная на 8-м месяце Тали </a:t>
            </a:r>
            <a:r>
              <a:rPr lang="ru-RU" dirty="0" err="1">
                <a:latin typeface="Times New Roman" panose="02020603050405020304" pitchFamily="18" charset="0"/>
                <a:cs typeface="Times New Roman" panose="02020603050405020304" pitchFamily="18" charset="0"/>
              </a:rPr>
              <a:t>Хатуэль</a:t>
            </a:r>
            <a:r>
              <a:rPr lang="ru-RU" dirty="0">
                <a:latin typeface="Times New Roman" panose="02020603050405020304" pitchFamily="18" charset="0"/>
                <a:cs typeface="Times New Roman" panose="02020603050405020304" pitchFamily="18" charset="0"/>
              </a:rPr>
              <a:t>, четыре ее дочери от 2 до 11 лет) 2 мая 2004 года. История спикера А. Оханы. </a:t>
            </a:r>
          </a:p>
          <a:p>
            <a:r>
              <a:rPr lang="ru-RU" dirty="0">
                <a:latin typeface="Times New Roman" panose="02020603050405020304" pitchFamily="18" charset="0"/>
                <a:cs typeface="Times New Roman" panose="02020603050405020304" pitchFamily="18" charset="0"/>
              </a:rPr>
              <a:t>Опыт признан удачным. Вердикт 30 июня 2004 г. (HJC 2056/04) по иску самоуправления арабской деревни Бейт Сурик против правительства государства Израиль по поводу «разделительного забора». </a:t>
            </a:r>
          </a:p>
          <a:p>
            <a:r>
              <a:rPr lang="ru-RU" dirty="0">
                <a:latin typeface="Times New Roman" panose="02020603050405020304" pitchFamily="18" charset="0"/>
                <a:cs typeface="Times New Roman" panose="02020603050405020304" pitchFamily="18" charset="0"/>
              </a:rPr>
              <a:t>Статья 4 – «Каждый человек имеет право на защиту собственной жизни, личности и достоинства.» - это совсем не о самообороне (!) это, видимо, о «праве» позвонить в полицию</a:t>
            </a:r>
          </a:p>
          <a:p>
            <a:pPr marL="0" indent="0" algn="r" rtl="1">
              <a:buNone/>
            </a:pPr>
            <a:r>
              <a:rPr lang="he-IL" dirty="0">
                <a:latin typeface="Times New Roman" panose="02020603050405020304" pitchFamily="18" charset="0"/>
                <a:cs typeface="Times New Roman" panose="02020603050405020304" pitchFamily="18" charset="0"/>
              </a:rPr>
              <a:t>כל אדם זכאי להגנה על חייו, על גופו ועל כבודו.</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Если в подкопе найден вор ... (</a:t>
            </a:r>
            <a:r>
              <a:rPr lang="ru-RU" dirty="0" err="1">
                <a:latin typeface="Times New Roman" panose="02020603050405020304" pitchFamily="18" charset="0"/>
                <a:cs typeface="Times New Roman" panose="02020603050405020304" pitchFamily="18" charset="0"/>
              </a:rPr>
              <a:t>Шмот</a:t>
            </a:r>
            <a:r>
              <a:rPr lang="ru-RU" dirty="0">
                <a:latin typeface="Times New Roman" panose="02020603050405020304" pitchFamily="18" charset="0"/>
                <a:cs typeface="Times New Roman" panose="02020603050405020304" pitchFamily="18" charset="0"/>
              </a:rPr>
              <a:t> 22:1) – жизнь и имущество; </a:t>
            </a:r>
          </a:p>
          <a:p>
            <a:pPr marL="0" indent="0" algn="just">
              <a:buNone/>
            </a:pPr>
            <a:r>
              <a:rPr lang="ru-RU" dirty="0">
                <a:latin typeface="Times New Roman" panose="02020603050405020304" pitchFamily="18" charset="0"/>
                <a:cs typeface="Times New Roman" panose="02020603050405020304" pitchFamily="18" charset="0"/>
              </a:rPr>
              <a:t>Сделка Шалита – поправка на ценность арабской жизни… (1:10</a:t>
            </a:r>
            <a:r>
              <a:rPr lang="en-GB" dirty="0">
                <a:latin typeface="Times New Roman" panose="02020603050405020304" pitchFamily="18" charset="0"/>
                <a:cs typeface="Times New Roman" panose="02020603050405020304" pitchFamily="18" charset="0"/>
              </a:rPr>
              <a:t>27</a:t>
            </a:r>
            <a:r>
              <a:rPr lang="ru-RU"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450137C-9DD2-86C4-531D-A428C60F47BD}"/>
              </a:ext>
            </a:extLst>
          </p:cNvPr>
          <p:cNvPicPr>
            <a:picLocks noChangeAspect="1"/>
          </p:cNvPicPr>
          <p:nvPr/>
        </p:nvPicPr>
        <p:blipFill>
          <a:blip r:embed="rId2"/>
          <a:stretch>
            <a:fillRect/>
          </a:stretch>
        </p:blipFill>
        <p:spPr>
          <a:xfrm>
            <a:off x="489755" y="606574"/>
            <a:ext cx="11212490" cy="304843"/>
          </a:xfrm>
          <a:prstGeom prst="rect">
            <a:avLst/>
          </a:prstGeom>
        </p:spPr>
      </p:pic>
    </p:spTree>
    <p:extLst>
      <p:ext uri="{BB962C8B-B14F-4D97-AF65-F5344CB8AC3E}">
        <p14:creationId xmlns:p14="http://schemas.microsoft.com/office/powerpoint/2010/main" val="318122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7685-0877-46B3-833D-BE229628B9E7}"/>
              </a:ext>
            </a:extLst>
          </p:cNvPr>
          <p:cNvSpPr>
            <a:spLocks noGrp="1"/>
          </p:cNvSpPr>
          <p:nvPr>
            <p:ph type="title"/>
          </p:nvPr>
        </p:nvSpPr>
        <p:spPr>
          <a:xfrm>
            <a:off x="838200" y="116551"/>
            <a:ext cx="10515600" cy="788972"/>
          </a:xfrm>
        </p:spPr>
        <p:txBody>
          <a:bodyPr/>
          <a:lstStyle/>
          <a:p>
            <a:r>
              <a:rPr lang="ru-RU" dirty="0">
                <a:latin typeface="Times New Roman" panose="02020603050405020304" pitchFamily="18" charset="0"/>
                <a:cs typeface="Times New Roman" panose="02020603050405020304" pitchFamily="18" charset="0"/>
              </a:rPr>
              <a:t>Не все арабские жизни одинаковы</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4B04B9-CE7E-BF88-13BF-CF8072713A2B}"/>
              </a:ext>
            </a:extLst>
          </p:cNvPr>
          <p:cNvSpPr>
            <a:spLocks noGrp="1"/>
          </p:cNvSpPr>
          <p:nvPr>
            <p:ph idx="1"/>
          </p:nvPr>
        </p:nvSpPr>
        <p:spPr>
          <a:xfrm>
            <a:off x="84055" y="985880"/>
            <a:ext cx="9757529" cy="5138276"/>
          </a:xfrm>
        </p:spPr>
        <p:txBody>
          <a:bodyPr>
            <a:normAutofit lnSpcReduction="10000"/>
          </a:bodyPr>
          <a:lstStyle/>
          <a:p>
            <a:r>
              <a:rPr lang="ru-RU" dirty="0">
                <a:latin typeface="Times New Roman" panose="02020603050405020304" pitchFamily="18" charset="0"/>
                <a:cs typeface="Times New Roman" panose="02020603050405020304" pitchFamily="18" charset="0"/>
              </a:rPr>
              <a:t>«Закон» Арабской автономии о запрете продавать землю евреям под страхом смертной казни</a:t>
            </a:r>
          </a:p>
          <a:p>
            <a:r>
              <a:rPr lang="ru-RU" dirty="0">
                <a:latin typeface="Times New Roman" panose="02020603050405020304" pitchFamily="18" charset="0"/>
                <a:cs typeface="Times New Roman" panose="02020603050405020304" pitchFamily="18" charset="0"/>
              </a:rPr>
              <a:t>Применение: Эзра </a:t>
            </a:r>
            <a:r>
              <a:rPr lang="ru-RU" dirty="0" err="1">
                <a:latin typeface="Times New Roman" panose="02020603050405020304" pitchFamily="18" charset="0"/>
                <a:cs typeface="Times New Roman" panose="02020603050405020304" pitchFamily="18" charset="0"/>
              </a:rPr>
              <a:t>Науи</a:t>
            </a:r>
            <a:r>
              <a:rPr lang="ru-RU" dirty="0">
                <a:latin typeface="Times New Roman" panose="02020603050405020304" pitchFamily="18" charset="0"/>
                <a:cs typeface="Times New Roman" panose="02020603050405020304" pitchFamily="18" charset="0"/>
              </a:rPr>
              <a:t> </a:t>
            </a:r>
            <a:r>
              <a:rPr lang="sk-SK" dirty="0">
                <a:latin typeface="Times New Roman" panose="02020603050405020304" pitchFamily="18" charset="0"/>
                <a:cs typeface="Times New Roman" panose="02020603050405020304" pitchFamily="18" charset="0"/>
              </a:rPr>
              <a:t>(Ezra Nawi) </a:t>
            </a:r>
            <a:r>
              <a:rPr lang="ru-RU" dirty="0">
                <a:latin typeface="Times New Roman" panose="02020603050405020304" pitchFamily="18" charset="0"/>
                <a:cs typeface="Times New Roman" panose="02020603050405020304" pitchFamily="18" charset="0"/>
              </a:rPr>
              <a:t>и его разоблачение организацией «Ад кан»</a:t>
            </a:r>
            <a:r>
              <a:rPr lang="en-GB"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Иск организации </a:t>
            </a:r>
            <a:r>
              <a:rPr lang="ru-RU" dirty="0" err="1">
                <a:latin typeface="Times New Roman" panose="02020603050405020304" pitchFamily="18" charset="0"/>
                <a:cs typeface="Times New Roman" panose="02020603050405020304" pitchFamily="18" charset="0"/>
              </a:rPr>
              <a:t>Регавим</a:t>
            </a:r>
            <a:r>
              <a:rPr lang="ru-RU" dirty="0">
                <a:latin typeface="Times New Roman" panose="02020603050405020304" pitchFamily="18" charset="0"/>
                <a:cs typeface="Times New Roman" panose="02020603050405020304" pitchFamily="18" charset="0"/>
              </a:rPr>
              <a:t> в Верховный суд с требованием отменить </a:t>
            </a:r>
            <a:r>
              <a:rPr lang="ru-RU">
                <a:latin typeface="Times New Roman" panose="02020603050405020304" pitchFamily="18" charset="0"/>
                <a:cs typeface="Times New Roman" panose="02020603050405020304" pitchFamily="18" charset="0"/>
              </a:rPr>
              <a:t>этот «закон» </a:t>
            </a:r>
            <a:r>
              <a:rPr lang="ru-RU" dirty="0">
                <a:latin typeface="Times New Roman" panose="02020603050405020304" pitchFamily="18" charset="0"/>
                <a:cs typeface="Times New Roman" panose="02020603050405020304" pitchFamily="18" charset="0"/>
              </a:rPr>
              <a:t>Автономии как дискриминационный</a:t>
            </a:r>
          </a:p>
          <a:p>
            <a:r>
              <a:rPr lang="ru-RU" dirty="0">
                <a:latin typeface="Times New Roman" panose="02020603050405020304" pitchFamily="18" charset="0"/>
                <a:cs typeface="Times New Roman" panose="02020603050405020304" pitchFamily="18" charset="0"/>
              </a:rPr>
              <a:t>Вердикт Верховного суда 8955/20 от 2 ноября 2022 г. </a:t>
            </a:r>
            <a:r>
              <a:rPr lang="ru-RU" dirty="0" err="1">
                <a:latin typeface="Times New Roman" panose="02020603050405020304" pitchFamily="18" charset="0"/>
                <a:cs typeface="Times New Roman" panose="02020603050405020304" pitchFamily="18" charset="0"/>
              </a:rPr>
              <a:t>Багац</a:t>
            </a:r>
            <a:r>
              <a:rPr lang="ru-RU" dirty="0">
                <a:latin typeface="Times New Roman" panose="02020603050405020304" pitchFamily="18" charset="0"/>
                <a:cs typeface="Times New Roman" panose="02020603050405020304" pitchFamily="18" charset="0"/>
              </a:rPr>
              <a:t> постановил, что нет достаточных экономических (!) резонов вмешиваться и отменять «закон» об убийстве продавцов земли евреям, хотя и признал «дискриминационный характер» «закона».</a:t>
            </a:r>
          </a:p>
          <a:p>
            <a:r>
              <a:rPr lang="ru-RU" dirty="0">
                <a:latin typeface="Times New Roman" panose="02020603050405020304" pitchFamily="18" charset="0"/>
                <a:cs typeface="Times New Roman" panose="02020603050405020304" pitchFamily="18" charset="0"/>
              </a:rPr>
              <a:t>То есть если араб сотрудничает с евреями его жизнь, свобода и достоинство …</a:t>
            </a:r>
          </a:p>
          <a:p>
            <a:endParaRPr lang="LID4096" dirty="0"/>
          </a:p>
        </p:txBody>
      </p:sp>
      <p:pic>
        <p:nvPicPr>
          <p:cNvPr id="4" name="Picture 3">
            <a:extLst>
              <a:ext uri="{FF2B5EF4-FFF2-40B4-BE49-F238E27FC236}">
                <a16:creationId xmlns:a16="http://schemas.microsoft.com/office/drawing/2014/main" id="{55720CAA-1AAD-C0B2-B6D6-1ADB4A532C04}"/>
              </a:ext>
            </a:extLst>
          </p:cNvPr>
          <p:cNvPicPr>
            <a:picLocks noChangeAspect="1"/>
          </p:cNvPicPr>
          <p:nvPr/>
        </p:nvPicPr>
        <p:blipFill>
          <a:blip r:embed="rId3"/>
          <a:stretch>
            <a:fillRect/>
          </a:stretch>
        </p:blipFill>
        <p:spPr>
          <a:xfrm>
            <a:off x="584022" y="681037"/>
            <a:ext cx="11212490" cy="304843"/>
          </a:xfrm>
          <a:prstGeom prst="rect">
            <a:avLst/>
          </a:prstGeom>
        </p:spPr>
      </p:pic>
      <p:pic>
        <p:nvPicPr>
          <p:cNvPr id="16386" name="Picture 2" descr="עזרא נאווי – ויקיפדיה">
            <a:extLst>
              <a:ext uri="{FF2B5EF4-FFF2-40B4-BE49-F238E27FC236}">
                <a16:creationId xmlns:a16="http://schemas.microsoft.com/office/drawing/2014/main" id="{FC7B3375-DBF6-DE91-2563-8949BDB45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3650" y="4100660"/>
            <a:ext cx="2378350" cy="27573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3B7754-430C-C05B-B773-15B90EA7A878}"/>
              </a:ext>
            </a:extLst>
          </p:cNvPr>
          <p:cNvSpPr txBox="1"/>
          <p:nvPr/>
        </p:nvSpPr>
        <p:spPr>
          <a:xfrm>
            <a:off x="9945279" y="3649286"/>
            <a:ext cx="1200457"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Эзра Науи</a:t>
            </a:r>
            <a:endParaRPr lang="en-US" dirty="0"/>
          </a:p>
        </p:txBody>
      </p:sp>
    </p:spTree>
    <p:extLst>
      <p:ext uri="{BB962C8B-B14F-4D97-AF65-F5344CB8AC3E}">
        <p14:creationId xmlns:p14="http://schemas.microsoft.com/office/powerpoint/2010/main" val="382837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79CE-79C4-C0AE-96FD-64D24060B804}"/>
              </a:ext>
            </a:extLst>
          </p:cNvPr>
          <p:cNvSpPr>
            <a:spLocks noGrp="1"/>
          </p:cNvSpPr>
          <p:nvPr>
            <p:ph type="title"/>
          </p:nvPr>
        </p:nvSpPr>
        <p:spPr>
          <a:xfrm>
            <a:off x="838200" y="107673"/>
            <a:ext cx="10515600" cy="824483"/>
          </a:xfrm>
        </p:spPr>
        <p:txBody>
          <a:bodyPr/>
          <a:lstStyle/>
          <a:p>
            <a:r>
              <a:rPr lang="ru-RU" dirty="0">
                <a:latin typeface="Times New Roman" panose="02020603050405020304" pitchFamily="18" charset="0"/>
                <a:cs typeface="Times New Roman" panose="02020603050405020304" pitchFamily="18" charset="0"/>
              </a:rPr>
              <a:t>Как же им не стыдно</a:t>
            </a:r>
            <a:r>
              <a:rPr lang="en-GB"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A4E90F-E9DA-369F-4CD3-51D8200E621F}"/>
              </a:ext>
            </a:extLst>
          </p:cNvPr>
          <p:cNvSpPr>
            <a:spLocks noGrp="1"/>
          </p:cNvSpPr>
          <p:nvPr>
            <p:ph idx="1"/>
          </p:nvPr>
        </p:nvSpPr>
        <p:spPr>
          <a:xfrm>
            <a:off x="838200" y="1047565"/>
            <a:ext cx="10515600" cy="5388746"/>
          </a:xfrm>
        </p:spPr>
        <p:txBody>
          <a:bodyPr>
            <a:normAutofit fontScale="92500" lnSpcReduction="20000"/>
          </a:bodyPr>
          <a:lstStyle/>
          <a:p>
            <a:r>
              <a:rPr lang="ru-RU" dirty="0">
                <a:latin typeface="Times New Roman" panose="02020603050405020304" pitchFamily="18" charset="0"/>
                <a:cs typeface="Times New Roman" panose="02020603050405020304" pitchFamily="18" charset="0"/>
              </a:rPr>
              <a:t>Судья окружного суда Тель-Авива </a:t>
            </a:r>
            <a:r>
              <a:rPr lang="ru-RU" dirty="0" err="1">
                <a:latin typeface="Times New Roman" panose="02020603050405020304" pitchFamily="18" charset="0"/>
                <a:cs typeface="Times New Roman" panose="02020603050405020304" pitchFamily="18" charset="0"/>
              </a:rPr>
              <a:t>Иеhуда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Перго</a:t>
            </a:r>
            <a:r>
              <a:rPr lang="ru-RU" dirty="0">
                <a:latin typeface="Times New Roman" panose="02020603050405020304" pitchFamily="18" charset="0"/>
                <a:cs typeface="Times New Roman" panose="02020603050405020304" pitchFamily="18" charset="0"/>
              </a:rPr>
              <a:t> постановил (9 ноября 2011 г., вердикт № 14657-11-09), что прелюбодеяние является правом человека. В данном случае - жены, поскольку она обладает правом собственности на свое тело и может им распоряжаться как пожелает. Следовательно, прелюбодеяние не должно влиять на раздел при разводе имущества, заработанного во время брака.</a:t>
            </a:r>
          </a:p>
          <a:p>
            <a:r>
              <a:rPr lang="ru-RU" dirty="0">
                <a:latin typeface="Times New Roman" panose="02020603050405020304" pitchFamily="18" charset="0"/>
                <a:cs typeface="Times New Roman" panose="02020603050405020304" pitchFamily="18" charset="0"/>
              </a:rPr>
              <a:t>24 июня 2021 года Верховный суд Израиля  (вердикт номер 8537/18 по иску г-жи Икс против Главного раввинского суда) постановил вознаградить супружескую измену и заставил мужа, разводящегося с неверной женой, разделить с ней  имущество, которым он (муж) владел еще до брака. </a:t>
            </a:r>
          </a:p>
          <a:p>
            <a:pPr marL="0" indent="0">
              <a:buNone/>
            </a:pPr>
            <a:r>
              <a:rPr lang="ru-RU" sz="2400" i="1" dirty="0">
                <a:latin typeface="Times New Roman" panose="02020603050405020304" pitchFamily="18" charset="0"/>
                <a:cs typeface="Times New Roman" panose="02020603050405020304" pitchFamily="18" charset="0"/>
              </a:rPr>
              <a:t>Судья Верховного суда Алекс Стерн в своем особом мнении отметил: «Проблема надзора за одним членом пары другим ... беспокоит меня меньше, чем надзор за отношениями супружеских пар путем навязывания им обязательных юридических норм … Каждая пара должна  формировать и управлять своими отношениями и своим имуществом по своему усмотрению». Судья Стерн настаивал на том, что суд не имеет полномочий вмешиваться в отношения между супругами. </a:t>
            </a:r>
            <a:endParaRPr lang="LID4096" sz="2400"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3994445-47E6-5C6A-376A-0CFC027653B9}"/>
              </a:ext>
            </a:extLst>
          </p:cNvPr>
          <p:cNvPicPr>
            <a:picLocks noChangeAspect="1"/>
          </p:cNvPicPr>
          <p:nvPr/>
        </p:nvPicPr>
        <p:blipFill>
          <a:blip r:embed="rId2"/>
          <a:stretch>
            <a:fillRect/>
          </a:stretch>
        </p:blipFill>
        <p:spPr>
          <a:xfrm>
            <a:off x="414339" y="742722"/>
            <a:ext cx="11212490" cy="304843"/>
          </a:xfrm>
          <a:prstGeom prst="rect">
            <a:avLst/>
          </a:prstGeom>
        </p:spPr>
      </p:pic>
    </p:spTree>
    <p:extLst>
      <p:ext uri="{BB962C8B-B14F-4D97-AF65-F5344CB8AC3E}">
        <p14:creationId xmlns:p14="http://schemas.microsoft.com/office/powerpoint/2010/main" val="101742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7A4D-102A-E13A-29A3-1023B7C3E966}"/>
              </a:ext>
            </a:extLst>
          </p:cNvPr>
          <p:cNvSpPr>
            <a:spLocks noGrp="1"/>
          </p:cNvSpPr>
          <p:nvPr>
            <p:ph type="title"/>
          </p:nvPr>
        </p:nvSpPr>
        <p:spPr>
          <a:xfrm>
            <a:off x="838200" y="98796"/>
            <a:ext cx="10515600" cy="700195"/>
          </a:xfrm>
        </p:spPr>
        <p:txBody>
          <a:bodyPr/>
          <a:lstStyle/>
          <a:p>
            <a:r>
              <a:rPr lang="ru-RU" dirty="0">
                <a:latin typeface="Times New Roman" panose="02020603050405020304" pitchFamily="18" charset="0"/>
                <a:cs typeface="Times New Roman" panose="02020603050405020304" pitchFamily="18" charset="0"/>
              </a:rPr>
              <a:t>Запрет дерегулирования</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AFC41C-F797-CE8E-5B9A-3B19366B1867}"/>
              </a:ext>
            </a:extLst>
          </p:cNvPr>
          <p:cNvSpPr>
            <a:spLocks noGrp="1"/>
          </p:cNvSpPr>
          <p:nvPr>
            <p:ph idx="1"/>
          </p:nvPr>
        </p:nvSpPr>
        <p:spPr>
          <a:xfrm>
            <a:off x="838200" y="1109709"/>
            <a:ext cx="10515600" cy="5067253"/>
          </a:xfrm>
        </p:spPr>
        <p:txBody>
          <a:bodyPr/>
          <a:lstStyle/>
          <a:p>
            <a:r>
              <a:rPr lang="ru-RU" dirty="0">
                <a:latin typeface="Times New Roman" panose="02020603050405020304" pitchFamily="18" charset="0"/>
                <a:cs typeface="Times New Roman" panose="02020603050405020304" pitchFamily="18" charset="0"/>
              </a:rPr>
              <a:t>Вердикт Верховного суда по иску группы депутатов (1030/99, 1031/99, 1053/99, …) и «Радио Хайфы» (1201/99) к   Кнессету. Судьи отменили закон, принятый Кнессетом разрешавший (узаконивший) вещание радиостанций, фактически работавших уже много лет и вещавших с судов стоящих за пределами территориальных вод государства Израиль (</a:t>
            </a:r>
            <a:r>
              <a:rPr lang="ru-RU" dirty="0" err="1">
                <a:latin typeface="Times New Roman" panose="02020603050405020304" pitchFamily="18" charset="0"/>
                <a:cs typeface="Times New Roman" panose="02020603050405020304" pitchFamily="18" charset="0"/>
              </a:rPr>
              <a:t>Аруц</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шева</a:t>
            </a:r>
            <a:r>
              <a:rPr lang="ru-RU" dirty="0">
                <a:latin typeface="Times New Roman" panose="02020603050405020304" pitchFamily="18" charset="0"/>
                <a:cs typeface="Times New Roman" panose="02020603050405020304" pitchFamily="18" charset="0"/>
              </a:rPr>
              <a:t> - досл. – «Седьмой канал).</a:t>
            </a:r>
          </a:p>
          <a:p>
            <a:r>
              <a:rPr lang="ru-RU" dirty="0">
                <a:latin typeface="Times New Roman" panose="02020603050405020304" pitchFamily="18" charset="0"/>
                <a:cs typeface="Times New Roman" panose="02020603050405020304" pitchFamily="18" charset="0"/>
              </a:rPr>
              <a:t>Судьи «исправили» ситуацию вернув ее к олигополии во главе с государственными вещателями. Однако самым важным стало обоснование решения. Свое решение судьи мотивировали тем, что облегчение входа на рынок новых вещателей подрывает честную конкуренцию</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CAA5B13-B3F0-7A44-B844-6A473ABA0BE5}"/>
              </a:ext>
            </a:extLst>
          </p:cNvPr>
          <p:cNvPicPr>
            <a:picLocks noChangeAspect="1"/>
          </p:cNvPicPr>
          <p:nvPr/>
        </p:nvPicPr>
        <p:blipFill>
          <a:blip r:embed="rId2"/>
          <a:stretch>
            <a:fillRect/>
          </a:stretch>
        </p:blipFill>
        <p:spPr>
          <a:xfrm>
            <a:off x="404913" y="804866"/>
            <a:ext cx="11212490" cy="304843"/>
          </a:xfrm>
          <a:prstGeom prst="rect">
            <a:avLst/>
          </a:prstGeom>
        </p:spPr>
      </p:pic>
      <p:pic>
        <p:nvPicPr>
          <p:cNvPr id="8" name="Picture 7">
            <a:extLst>
              <a:ext uri="{FF2B5EF4-FFF2-40B4-BE49-F238E27FC236}">
                <a16:creationId xmlns:a16="http://schemas.microsoft.com/office/drawing/2014/main" id="{6023B534-0FFF-5F7D-C890-3B7A963211B6}"/>
              </a:ext>
            </a:extLst>
          </p:cNvPr>
          <p:cNvPicPr>
            <a:picLocks noChangeAspect="1"/>
          </p:cNvPicPr>
          <p:nvPr/>
        </p:nvPicPr>
        <p:blipFill>
          <a:blip r:embed="rId3"/>
          <a:stretch>
            <a:fillRect/>
          </a:stretch>
        </p:blipFill>
        <p:spPr>
          <a:xfrm>
            <a:off x="9700180" y="5541252"/>
            <a:ext cx="2491819" cy="1316747"/>
          </a:xfrm>
          <a:prstGeom prst="rect">
            <a:avLst/>
          </a:prstGeom>
        </p:spPr>
      </p:pic>
    </p:spTree>
    <p:extLst>
      <p:ext uri="{BB962C8B-B14F-4D97-AF65-F5344CB8AC3E}">
        <p14:creationId xmlns:p14="http://schemas.microsoft.com/office/powerpoint/2010/main" val="4091821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9A10-3754-EDFD-7612-523014167C06}"/>
              </a:ext>
            </a:extLst>
          </p:cNvPr>
          <p:cNvSpPr>
            <a:spLocks noGrp="1"/>
          </p:cNvSpPr>
          <p:nvPr>
            <p:ph type="title"/>
          </p:nvPr>
        </p:nvSpPr>
        <p:spPr>
          <a:xfrm>
            <a:off x="838200" y="196449"/>
            <a:ext cx="10515600" cy="1135201"/>
          </a:xfrm>
        </p:spPr>
        <p:txBody>
          <a:bodyPr>
            <a:normAutofit fontScale="90000"/>
          </a:bodyPr>
          <a:lstStyle/>
          <a:p>
            <a:r>
              <a:rPr lang="ru-RU" dirty="0">
                <a:latin typeface="Times New Roman" panose="02020603050405020304" pitchFamily="18" charset="0"/>
                <a:cs typeface="Times New Roman" panose="02020603050405020304" pitchFamily="18" charset="0"/>
              </a:rPr>
              <a:t>Все подсудно, применительно к свободе контракта</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02C83F-134A-622B-13C2-28D7A3680593}"/>
              </a:ext>
            </a:extLst>
          </p:cNvPr>
          <p:cNvSpPr>
            <a:spLocks noGrp="1"/>
          </p:cNvSpPr>
          <p:nvPr>
            <p:ph idx="1"/>
          </p:nvPr>
        </p:nvSpPr>
        <p:spPr>
          <a:xfrm>
            <a:off x="338579" y="1707843"/>
            <a:ext cx="10515600" cy="4845313"/>
          </a:xfrm>
        </p:spPr>
        <p:txBody>
          <a:bodyPr/>
          <a:lstStyle/>
          <a:p>
            <a:r>
              <a:rPr lang="ru-RU" dirty="0">
                <a:latin typeface="Times New Roman" panose="02020603050405020304" pitchFamily="18" charset="0"/>
                <a:cs typeface="Times New Roman" panose="02020603050405020304" pitchFamily="18" charset="0"/>
              </a:rPr>
              <a:t>Любой ли договор нуждается в толковании</a:t>
            </a:r>
            <a:r>
              <a:rPr lang="en-GB"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По мнению Арона Барака и большинства наших судей – решительно да: «Утверждение о том, что простой текст [договора] не нуждается в интерпретации – это чушь, просто чушь!» </a:t>
            </a:r>
          </a:p>
          <a:p>
            <a:r>
              <a:rPr lang="ru-RU" dirty="0">
                <a:latin typeface="Times New Roman" panose="02020603050405020304" pitchFamily="18" charset="0"/>
                <a:cs typeface="Times New Roman" panose="02020603050405020304" pitchFamily="18" charset="0"/>
              </a:rPr>
              <a:t>Что будет, если кому-то захочется поставить под сомнение ваш бизнес «перетолковав» договора</a:t>
            </a:r>
            <a:r>
              <a:rPr lang="en-GB"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Борьба против дискриминации исторически угнетенных арабов </a:t>
            </a:r>
            <a:r>
              <a:rPr lang="en-GB"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 дискриминацию исторически привилегированных евреев</a:t>
            </a:r>
          </a:p>
          <a:p>
            <a:endParaRPr lang="LID4096" dirty="0"/>
          </a:p>
        </p:txBody>
      </p:sp>
      <p:pic>
        <p:nvPicPr>
          <p:cNvPr id="6" name="Picture 5">
            <a:extLst>
              <a:ext uri="{FF2B5EF4-FFF2-40B4-BE49-F238E27FC236}">
                <a16:creationId xmlns:a16="http://schemas.microsoft.com/office/drawing/2014/main" id="{B281E78B-8C3E-905B-0EC6-D1BB404DAF00}"/>
              </a:ext>
            </a:extLst>
          </p:cNvPr>
          <p:cNvPicPr>
            <a:picLocks noChangeAspect="1"/>
          </p:cNvPicPr>
          <p:nvPr/>
        </p:nvPicPr>
        <p:blipFill>
          <a:blip r:embed="rId2"/>
          <a:stretch>
            <a:fillRect/>
          </a:stretch>
        </p:blipFill>
        <p:spPr>
          <a:xfrm>
            <a:off x="489755" y="1367325"/>
            <a:ext cx="11212490" cy="304843"/>
          </a:xfrm>
          <a:prstGeom prst="rect">
            <a:avLst/>
          </a:prstGeom>
        </p:spPr>
      </p:pic>
      <p:pic>
        <p:nvPicPr>
          <p:cNvPr id="24578" name="Picture 2" descr="אהרן ברק: &quot;אני לא יודע מתי יבואו ימים יותר טובים, ואם יבואו&quot; | זמן ישראל">
            <a:extLst>
              <a:ext uri="{FF2B5EF4-FFF2-40B4-BE49-F238E27FC236}">
                <a16:creationId xmlns:a16="http://schemas.microsoft.com/office/drawing/2014/main" id="{98ABEBB5-BBF1-52AD-1A31-8DE45E6AAC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825"/>
          <a:stretch/>
        </p:blipFill>
        <p:spPr bwMode="auto">
          <a:xfrm>
            <a:off x="9991384" y="5195821"/>
            <a:ext cx="1862037" cy="146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76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8A6D-68F7-D531-70AE-9CDB663CFCBF}"/>
              </a:ext>
            </a:extLst>
          </p:cNvPr>
          <p:cNvSpPr>
            <a:spLocks noGrp="1"/>
          </p:cNvSpPr>
          <p:nvPr>
            <p:ph type="title"/>
          </p:nvPr>
        </p:nvSpPr>
        <p:spPr>
          <a:xfrm>
            <a:off x="753358" y="95793"/>
            <a:ext cx="10515600" cy="709073"/>
          </a:xfrm>
        </p:spPr>
        <p:txBody>
          <a:bodyPr/>
          <a:lstStyle/>
          <a:p>
            <a:r>
              <a:rPr lang="ru-RU" dirty="0">
                <a:latin typeface="Times New Roman" panose="02020603050405020304" pitchFamily="18" charset="0"/>
                <a:cs typeface="Times New Roman" panose="02020603050405020304" pitchFamily="18" charset="0"/>
              </a:rPr>
              <a:t>Корни «народного гнева» на реформу</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E54F24-8F16-9ABB-6319-CDD5936E085E}"/>
              </a:ext>
            </a:extLst>
          </p:cNvPr>
          <p:cNvSpPr>
            <a:spLocks noGrp="1"/>
          </p:cNvSpPr>
          <p:nvPr>
            <p:ph idx="1"/>
          </p:nvPr>
        </p:nvSpPr>
        <p:spPr>
          <a:xfrm>
            <a:off x="838200" y="1100831"/>
            <a:ext cx="10515600" cy="5076132"/>
          </a:xfrm>
        </p:spPr>
        <p:txBody>
          <a:bodyPr>
            <a:normAutofit lnSpcReduction="10000"/>
          </a:bodyPr>
          <a:lstStyle/>
          <a:p>
            <a:r>
              <a:rPr lang="ru-RU" dirty="0">
                <a:latin typeface="Times New Roman" panose="02020603050405020304" pitchFamily="18" charset="0"/>
                <a:cs typeface="Times New Roman" panose="02020603050405020304" pitchFamily="18" charset="0"/>
              </a:rPr>
              <a:t>Перед нами экспериментальная система. Эксперимент, очевидно, провалился. Система плоха, не обеспечивает ни независимости, ни беспристрастности суда. Решения, рассмотренные выше, а равно многие другие, в диапазоне от плохих до чудовищных</a:t>
            </a:r>
          </a:p>
          <a:p>
            <a:r>
              <a:rPr lang="ru-RU" dirty="0">
                <a:latin typeface="Times New Roman" panose="02020603050405020304" pitchFamily="18" charset="0"/>
                <a:cs typeface="Times New Roman" panose="02020603050405020304" pitchFamily="18" charset="0"/>
              </a:rPr>
              <a:t>Откуда поддержка</a:t>
            </a:r>
            <a:r>
              <a:rPr lang="en-GB"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Кто выигрывает от правления бюрократии и судейско-прокурорской олигархии</a:t>
            </a:r>
            <a:r>
              <a:rPr lang="en-GB"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Клиенты бюрократии в образовании, науке, культуре. «</a:t>
            </a:r>
            <a:r>
              <a:rPr lang="ru-RU" dirty="0" err="1">
                <a:latin typeface="Times New Roman" panose="02020603050405020304" pitchFamily="18" charset="0"/>
                <a:cs typeface="Times New Roman" panose="02020603050405020304" pitchFamily="18" charset="0"/>
              </a:rPr>
              <a:t>Квиют</a:t>
            </a:r>
            <a:r>
              <a:rPr lang="ru-RU" dirty="0">
                <a:latin typeface="Times New Roman" panose="02020603050405020304" pitchFamily="18" charset="0"/>
                <a:cs typeface="Times New Roman" panose="02020603050405020304" pitchFamily="18" charset="0"/>
              </a:rPr>
              <a:t>». </a:t>
            </a:r>
            <a:endParaRPr lang="LID4096"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Кого защищает запрет дерегулирования</a:t>
            </a:r>
            <a:r>
              <a:rPr lang="en-GB"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Чудеса рынка автомобилей. Три миллиардера из тридцати.(*). Группы специальных интересов. Синекуры для (левых) политиков (от «пятого измерения» Ганца до Анджело Бар Лева). </a:t>
            </a:r>
          </a:p>
          <a:p>
            <a:r>
              <a:rPr lang="ru-RU" dirty="0">
                <a:latin typeface="Times New Roman" panose="02020603050405020304" pitchFamily="18" charset="0"/>
                <a:cs typeface="Times New Roman" panose="02020603050405020304" pitchFamily="18" charset="0"/>
              </a:rPr>
              <a:t>Всех перечисленных – не менее ста тысяч (не считая членов семей) очень сильно мотивированных интересантов. </a:t>
            </a:r>
          </a:p>
        </p:txBody>
      </p:sp>
      <p:pic>
        <p:nvPicPr>
          <p:cNvPr id="4" name="Picture 3">
            <a:extLst>
              <a:ext uri="{FF2B5EF4-FFF2-40B4-BE49-F238E27FC236}">
                <a16:creationId xmlns:a16="http://schemas.microsoft.com/office/drawing/2014/main" id="{66D6FEA1-74B8-E16A-A11A-83DFDDA27387}"/>
              </a:ext>
            </a:extLst>
          </p:cNvPr>
          <p:cNvPicPr>
            <a:picLocks noChangeAspect="1"/>
          </p:cNvPicPr>
          <p:nvPr/>
        </p:nvPicPr>
        <p:blipFill>
          <a:blip r:embed="rId3"/>
          <a:stretch>
            <a:fillRect/>
          </a:stretch>
        </p:blipFill>
        <p:spPr>
          <a:xfrm>
            <a:off x="404913" y="804866"/>
            <a:ext cx="11212490" cy="304843"/>
          </a:xfrm>
          <a:prstGeom prst="rect">
            <a:avLst/>
          </a:prstGeom>
        </p:spPr>
      </p:pic>
    </p:spTree>
    <p:extLst>
      <p:ext uri="{BB962C8B-B14F-4D97-AF65-F5344CB8AC3E}">
        <p14:creationId xmlns:p14="http://schemas.microsoft.com/office/powerpoint/2010/main" val="2096263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C0B-243A-4334-9A46-D389433BF598}"/>
              </a:ext>
            </a:extLst>
          </p:cNvPr>
          <p:cNvSpPr>
            <a:spLocks noGrp="1"/>
          </p:cNvSpPr>
          <p:nvPr>
            <p:ph type="title"/>
          </p:nvPr>
        </p:nvSpPr>
        <p:spPr>
          <a:xfrm>
            <a:off x="952500" y="250825"/>
            <a:ext cx="10515600" cy="1325563"/>
          </a:xfrm>
        </p:spPr>
        <p:txBody>
          <a:bodyPr/>
          <a:lstStyle/>
          <a:p>
            <a:r>
              <a:rPr lang="ru-RU" dirty="0">
                <a:latin typeface="Times New Roman" panose="02020603050405020304" pitchFamily="18" charset="0"/>
                <a:cs typeface="Times New Roman" panose="02020603050405020304" pitchFamily="18" charset="0"/>
              </a:rPr>
              <a:t>Рекомендации: Справедливый суд – ответственность, но не монополия</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E4E1E6-58F1-44E8-BEC9-F07DD4CB6339}"/>
              </a:ext>
            </a:extLst>
          </p:cNvPr>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Частный арбитраж, иные механизмы досудебного урегулирования незаменимы</a:t>
            </a:r>
          </a:p>
          <a:p>
            <a:r>
              <a:rPr lang="ru-RU" dirty="0">
                <a:latin typeface="Times New Roman" panose="02020603050405020304" pitchFamily="18" charset="0"/>
                <a:cs typeface="Times New Roman" panose="02020603050405020304" pitchFamily="18" charset="0"/>
              </a:rPr>
              <a:t>Религиозные суды: условия признания решений  </a:t>
            </a:r>
          </a:p>
          <a:p>
            <a:r>
              <a:rPr lang="ru-RU" dirty="0">
                <a:latin typeface="Times New Roman" panose="02020603050405020304" pitchFamily="18" charset="0"/>
                <a:cs typeface="Times New Roman" panose="02020603050405020304" pitchFamily="18" charset="0"/>
              </a:rPr>
              <a:t>Соответствие еврейской традиции приведенным выше требованиям к справедливому суду и надлежащему процессу – поправки в Основной закон – национальное государство</a:t>
            </a:r>
          </a:p>
          <a:p>
            <a:r>
              <a:rPr lang="ru-RU" dirty="0">
                <a:latin typeface="Times New Roman" panose="02020603050405020304" pitchFamily="18" charset="0"/>
                <a:cs typeface="Times New Roman" panose="02020603050405020304" pitchFamily="18" charset="0"/>
              </a:rPr>
              <a:t>Альтернатива – ожидание правосудия десятилетиями</a:t>
            </a:r>
          </a:p>
          <a:p>
            <a:r>
              <a:rPr lang="ru-RU" dirty="0">
                <a:latin typeface="Times New Roman" panose="02020603050405020304" pitchFamily="18" charset="0"/>
                <a:cs typeface="Times New Roman" panose="02020603050405020304" pitchFamily="18" charset="0"/>
              </a:rPr>
              <a:t>Если государство выполнило свою часть работы, то и досудебные процедуры и арбитраж будут работать удовлетворительно</a:t>
            </a:r>
          </a:p>
          <a:p>
            <a:endParaRPr lang="LID4096" dirty="0"/>
          </a:p>
        </p:txBody>
      </p:sp>
      <p:pic>
        <p:nvPicPr>
          <p:cNvPr id="4" name="Picture 3">
            <a:extLst>
              <a:ext uri="{FF2B5EF4-FFF2-40B4-BE49-F238E27FC236}">
                <a16:creationId xmlns:a16="http://schemas.microsoft.com/office/drawing/2014/main" id="{386CB20F-3A2D-402D-2045-17A581C0BB5C}"/>
              </a:ext>
            </a:extLst>
          </p:cNvPr>
          <p:cNvPicPr>
            <a:picLocks noChangeAspect="1"/>
          </p:cNvPicPr>
          <p:nvPr/>
        </p:nvPicPr>
        <p:blipFill>
          <a:blip r:embed="rId2"/>
          <a:stretch>
            <a:fillRect/>
          </a:stretch>
        </p:blipFill>
        <p:spPr>
          <a:xfrm>
            <a:off x="423766" y="1520782"/>
            <a:ext cx="11212490" cy="304843"/>
          </a:xfrm>
          <a:prstGeom prst="rect">
            <a:avLst/>
          </a:prstGeom>
        </p:spPr>
      </p:pic>
    </p:spTree>
    <p:extLst>
      <p:ext uri="{BB962C8B-B14F-4D97-AF65-F5344CB8AC3E}">
        <p14:creationId xmlns:p14="http://schemas.microsoft.com/office/powerpoint/2010/main" val="404872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26AF-3092-2366-6644-DD88E47CB005}"/>
              </a:ext>
            </a:extLst>
          </p:cNvPr>
          <p:cNvSpPr>
            <a:spLocks noGrp="1"/>
          </p:cNvSpPr>
          <p:nvPr>
            <p:ph type="title"/>
          </p:nvPr>
        </p:nvSpPr>
        <p:spPr>
          <a:xfrm>
            <a:off x="144106" y="0"/>
            <a:ext cx="12047894" cy="1028669"/>
          </a:xfrm>
        </p:spPr>
        <p:txBody>
          <a:bodyPr>
            <a:normAutofit/>
          </a:bodyPr>
          <a:lstStyle/>
          <a:p>
            <a:r>
              <a:rPr lang="ru-RU" sz="4000" dirty="0">
                <a:latin typeface="Times New Roman" panose="02020603050405020304" pitchFamily="18" charset="0"/>
                <a:cs typeface="Times New Roman" panose="02020603050405020304" pitchFamily="18" charset="0"/>
              </a:rPr>
              <a:t>Некоторые факты об экономике Израиля - статистика</a:t>
            </a:r>
            <a:endParaRPr lang="LID4096"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406F07-9586-40E0-24A8-CB70CF5D0C5E}"/>
              </a:ext>
            </a:extLst>
          </p:cNvPr>
          <p:cNvSpPr>
            <a:spLocks noGrp="1"/>
          </p:cNvSpPr>
          <p:nvPr>
            <p:ph idx="1"/>
          </p:nvPr>
        </p:nvSpPr>
        <p:spPr>
          <a:xfrm>
            <a:off x="838200" y="1127464"/>
            <a:ext cx="10515600" cy="5631741"/>
          </a:xfrm>
        </p:spPr>
        <p:txBody>
          <a:bodyPr>
            <a:normAutofit lnSpcReduction="10000"/>
          </a:bodyPr>
          <a:lstStyle/>
          <a:p>
            <a:r>
              <a:rPr lang="ru-RU" sz="1900" dirty="0">
                <a:latin typeface="Times New Roman" panose="02020603050405020304" pitchFamily="18" charset="0"/>
                <a:cs typeface="Times New Roman" panose="02020603050405020304" pitchFamily="18" charset="0"/>
              </a:rPr>
              <a:t>Подушевой ВВП в 2022-м г.:</a:t>
            </a:r>
            <a:r>
              <a:rPr lang="en-GB" sz="1900" dirty="0">
                <a:latin typeface="Times New Roman" panose="02020603050405020304" pitchFamily="18" charset="0"/>
                <a:cs typeface="Times New Roman" panose="02020603050405020304" pitchFamily="18" charset="0"/>
              </a:rPr>
              <a:t> $42594 (</a:t>
            </a:r>
            <a:r>
              <a:rPr lang="ru-RU" sz="1900" dirty="0">
                <a:latin typeface="Times New Roman" panose="02020603050405020304" pitchFamily="18" charset="0"/>
                <a:cs typeface="Times New Roman" panose="02020603050405020304" pitchFamily="18" charset="0"/>
              </a:rPr>
              <a:t>США – </a:t>
            </a:r>
            <a:r>
              <a:rPr lang="en-GB" sz="1900" dirty="0">
                <a:latin typeface="Times New Roman" panose="02020603050405020304" pitchFamily="18" charset="0"/>
                <a:cs typeface="Times New Roman" panose="02020603050405020304" pitchFamily="18" charset="0"/>
              </a:rPr>
              <a:t>$</a:t>
            </a:r>
            <a:r>
              <a:rPr lang="ru-RU" sz="1900" dirty="0">
                <a:latin typeface="Times New Roman" panose="02020603050405020304" pitchFamily="18" charset="0"/>
                <a:cs typeface="Times New Roman" panose="02020603050405020304" pitchFamily="18" charset="0"/>
              </a:rPr>
              <a:t>61856)</a:t>
            </a:r>
            <a:r>
              <a:rPr lang="en-GB" sz="1900" dirty="0">
                <a:latin typeface="Times New Roman" panose="02020603050405020304" pitchFamily="18" charset="0"/>
                <a:cs typeface="Times New Roman" panose="02020603050405020304" pitchFamily="18" charset="0"/>
              </a:rPr>
              <a:t> – </a:t>
            </a:r>
            <a:r>
              <a:rPr lang="ru-RU" sz="1900" dirty="0">
                <a:latin typeface="Times New Roman" panose="02020603050405020304" pitchFamily="18" charset="0"/>
                <a:cs typeface="Times New Roman" panose="02020603050405020304" pitchFamily="18" charset="0"/>
              </a:rPr>
              <a:t>в долл. 2015 г. (*)</a:t>
            </a:r>
          </a:p>
          <a:p>
            <a:r>
              <a:rPr lang="ru-RU" sz="1900" dirty="0">
                <a:latin typeface="Times New Roman" panose="02020603050405020304" pitchFamily="18" charset="0"/>
                <a:cs typeface="Times New Roman" panose="02020603050405020304" pitchFamily="18" charset="0"/>
              </a:rPr>
              <a:t>ВВП – свыше 400 миллиардов в долларах 2015 или свыше 520 миллиардов - в текущих долларах (2022) – менее 2.</a:t>
            </a:r>
            <a:r>
              <a:rPr lang="en-GB" sz="1900" dirty="0">
                <a:latin typeface="Times New Roman" panose="02020603050405020304" pitchFamily="18" charset="0"/>
                <a:cs typeface="Times New Roman" panose="02020603050405020304" pitchFamily="18" charset="0"/>
              </a:rPr>
              <a:t>2</a:t>
            </a:r>
            <a:r>
              <a:rPr lang="ru-RU" sz="1900" dirty="0">
                <a:latin typeface="Times New Roman" panose="02020603050405020304" pitchFamily="18" charset="0"/>
                <a:cs typeface="Times New Roman" panose="02020603050405020304" pitchFamily="18" charset="0"/>
              </a:rPr>
              <a:t>% от ВВП США</a:t>
            </a:r>
            <a:r>
              <a:rPr lang="en-GB" sz="1900" dirty="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около 0.4% совокупного мирового.</a:t>
            </a:r>
          </a:p>
          <a:p>
            <a:r>
              <a:rPr lang="ru-RU" sz="1900" dirty="0">
                <a:latin typeface="Times New Roman" panose="02020603050405020304" pitchFamily="18" charset="0"/>
                <a:cs typeface="Times New Roman" panose="02020603050405020304" pitchFamily="18" charset="0"/>
              </a:rPr>
              <a:t>Экспорт товаров и услуг, 32% ВВП;</a:t>
            </a:r>
          </a:p>
          <a:p>
            <a:r>
              <a:rPr lang="ru-RU" sz="1900" dirty="0">
                <a:latin typeface="Times New Roman" panose="02020603050405020304" pitchFamily="18" charset="0"/>
                <a:cs typeface="Times New Roman" panose="02020603050405020304" pitchFamily="18" charset="0"/>
              </a:rPr>
              <a:t>Доля высокотехнологичного экспорта товаров 29.6%  (свыше 3% ВВП); в том числе </a:t>
            </a:r>
            <a:r>
              <a:rPr lang="en-GB" sz="1900" dirty="0">
                <a:latin typeface="Times New Roman" panose="02020603050405020304" pitchFamily="18" charset="0"/>
                <a:cs typeface="Times New Roman" panose="02020603050405020304" pitchFamily="18" charset="0"/>
              </a:rPr>
              <a:t>IT (ICT) </a:t>
            </a:r>
            <a:r>
              <a:rPr lang="ru-RU" sz="1900" dirty="0">
                <a:latin typeface="Times New Roman" panose="02020603050405020304" pitchFamily="18" charset="0"/>
                <a:cs typeface="Times New Roman" panose="02020603050405020304" pitchFamily="18" charset="0"/>
              </a:rPr>
              <a:t>товарный экспорт  - свыше 14% всего товарного экспорта</a:t>
            </a:r>
          </a:p>
          <a:p>
            <a:r>
              <a:rPr lang="ru-RU" sz="1900" dirty="0">
                <a:latin typeface="Times New Roman" panose="02020603050405020304" pitchFamily="18" charset="0"/>
                <a:cs typeface="Times New Roman" panose="02020603050405020304" pitchFamily="18" charset="0"/>
              </a:rPr>
              <a:t>Доля экспорта </a:t>
            </a:r>
            <a:r>
              <a:rPr lang="en-GB" sz="1900" dirty="0">
                <a:latin typeface="Times New Roman" panose="02020603050405020304" pitchFamily="18" charset="0"/>
                <a:cs typeface="Times New Roman" panose="02020603050405020304" pitchFamily="18" charset="0"/>
              </a:rPr>
              <a:t>ICT </a:t>
            </a:r>
            <a:r>
              <a:rPr lang="ru-RU" sz="1900" dirty="0">
                <a:latin typeface="Times New Roman" panose="02020603050405020304" pitchFamily="18" charset="0"/>
                <a:cs typeface="Times New Roman" panose="02020603050405020304" pitchFamily="18" charset="0"/>
              </a:rPr>
              <a:t>услуг составляет от 40 до 60% экспорта услуг (в 2022-м году баланс такого экспорта превысил 45 миллиардов долларов или без малого 9% ВВП).</a:t>
            </a:r>
          </a:p>
          <a:p>
            <a:r>
              <a:rPr lang="ru-RU" sz="1900" dirty="0">
                <a:latin typeface="Times New Roman" panose="02020603050405020304" pitchFamily="18" charset="0"/>
                <a:cs typeface="Times New Roman" panose="02020603050405020304" pitchFamily="18" charset="0"/>
              </a:rPr>
              <a:t>Доходы от туризма до </a:t>
            </a:r>
            <a:r>
              <a:rPr lang="en-US" sz="1900" dirty="0">
                <a:latin typeface="Times New Roman" panose="02020603050405020304" pitchFamily="18" charset="0"/>
                <a:cs typeface="Times New Roman" panose="02020603050405020304" pitchFamily="18" charset="0"/>
              </a:rPr>
              <a:t>COVID-19 </a:t>
            </a:r>
            <a:r>
              <a:rPr lang="ru-RU" sz="1900" dirty="0">
                <a:latin typeface="Times New Roman" panose="02020603050405020304" pitchFamily="18" charset="0"/>
                <a:cs typeface="Times New Roman" panose="02020603050405020304" pitchFamily="18" charset="0"/>
              </a:rPr>
              <a:t>превышали 7% стоимости экспорта товаров и услуг;</a:t>
            </a:r>
          </a:p>
          <a:p>
            <a:r>
              <a:rPr lang="ru-RU" sz="1900" dirty="0">
                <a:latin typeface="Times New Roman" panose="02020603050405020304" pitchFamily="18" charset="0"/>
                <a:cs typeface="Times New Roman" panose="02020603050405020304" pitchFamily="18" charset="0"/>
              </a:rPr>
              <a:t>Пользователей интернета – свыше 90% населения;</a:t>
            </a:r>
          </a:p>
          <a:p>
            <a:r>
              <a:rPr lang="ru-RU" sz="1900" dirty="0">
                <a:latin typeface="Times New Roman" panose="02020603050405020304" pitchFamily="18" charset="0"/>
                <a:cs typeface="Times New Roman" panose="02020603050405020304" pitchFamily="18" charset="0"/>
              </a:rPr>
              <a:t>На рынок труда выходят 67% мужчин и 60% женщин;</a:t>
            </a:r>
          </a:p>
          <a:p>
            <a:r>
              <a:rPr lang="ru-RU" sz="1900" dirty="0">
                <a:latin typeface="Times New Roman" panose="02020603050405020304" pitchFamily="18" charset="0"/>
                <a:cs typeface="Times New Roman" panose="02020603050405020304" pitchFamily="18" charset="0"/>
              </a:rPr>
              <a:t>Свыше 35% лиц от 25 лет и старше имеют как минимум 1-ю степень (бакалавриат), свыше 80% - полное среднее образование; только государственные расходы на образование составляют 6-7% ВВП;</a:t>
            </a:r>
            <a:endParaRPr lang="en-GB" sz="1900" dirty="0">
              <a:latin typeface="Times New Roman" panose="02020603050405020304" pitchFamily="18" charset="0"/>
              <a:cs typeface="Times New Roman" panose="02020603050405020304" pitchFamily="18" charset="0"/>
            </a:endParaRPr>
          </a:p>
          <a:p>
            <a:r>
              <a:rPr lang="ru-RU" sz="1900" dirty="0">
                <a:latin typeface="Times New Roman" panose="02020603050405020304" pitchFamily="18" charset="0"/>
                <a:cs typeface="Times New Roman" panose="02020603050405020304" pitchFamily="18" charset="0"/>
              </a:rPr>
              <a:t>Международные математические олимпиады – 70-80-е годы, команда старшеклассников из Израиля во втором десятке, далее падение в 4-6-й десяток, с 2015 года улучшение до 2-1-го (2021 7-е место, 2022 -м – 10-е);**</a:t>
            </a:r>
          </a:p>
          <a:p>
            <a:endParaRPr lang="LID4096"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FCA8CAF-4FA0-80DF-A895-D8926934A49B}"/>
              </a:ext>
            </a:extLst>
          </p:cNvPr>
          <p:cNvPicPr>
            <a:picLocks noChangeAspect="1"/>
          </p:cNvPicPr>
          <p:nvPr/>
        </p:nvPicPr>
        <p:blipFill>
          <a:blip r:embed="rId3"/>
          <a:stretch>
            <a:fillRect/>
          </a:stretch>
        </p:blipFill>
        <p:spPr>
          <a:xfrm>
            <a:off x="329499" y="822621"/>
            <a:ext cx="11212490" cy="304843"/>
          </a:xfrm>
          <a:prstGeom prst="rect">
            <a:avLst/>
          </a:prstGeom>
        </p:spPr>
      </p:pic>
      <p:pic>
        <p:nvPicPr>
          <p:cNvPr id="1026" name="Picture 2" descr="Статистика: прошлогодние реалии отечественного туризма | Планета Беларусь">
            <a:extLst>
              <a:ext uri="{FF2B5EF4-FFF2-40B4-BE49-F238E27FC236}">
                <a16:creationId xmlns:a16="http://schemas.microsoft.com/office/drawing/2014/main" id="{FA761438-1BEA-BA62-7E56-0FDA6A36316B}"/>
              </a:ext>
            </a:extLst>
          </p:cNvPr>
          <p:cNvPicPr>
            <a:picLocks noChangeAspect="1" noChangeArrowheads="1"/>
          </p:cNvPicPr>
          <p:nvPr/>
        </p:nvPicPr>
        <p:blipFill>
          <a:blip r:embed="rId4">
            <a:alphaModFix amt="25000"/>
            <a:extLst>
              <a:ext uri="{28A0092B-C50C-407E-A947-70E740481C1C}">
                <a14:useLocalDpi xmlns:a14="http://schemas.microsoft.com/office/drawing/2010/main" val="0"/>
              </a:ext>
            </a:extLst>
          </a:blip>
          <a:srcRect/>
          <a:stretch>
            <a:fillRect/>
          </a:stretch>
        </p:blipFill>
        <p:spPr bwMode="auto">
          <a:xfrm>
            <a:off x="9607861" y="5181844"/>
            <a:ext cx="2515009" cy="167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62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0A36-75A4-4F2C-A0C9-AA676C2EF73A}"/>
              </a:ext>
            </a:extLst>
          </p:cNvPr>
          <p:cNvSpPr>
            <a:spLocks noGrp="1"/>
          </p:cNvSpPr>
          <p:nvPr>
            <p:ph type="title"/>
          </p:nvPr>
        </p:nvSpPr>
        <p:spPr>
          <a:xfrm>
            <a:off x="838200" y="91748"/>
            <a:ext cx="10515600" cy="1325563"/>
          </a:xfrm>
        </p:spPr>
        <p:txBody>
          <a:bodyPr/>
          <a:lstStyle/>
          <a:p>
            <a:r>
              <a:rPr lang="ru-RU" dirty="0">
                <a:latin typeface="Times New Roman" panose="02020603050405020304" pitchFamily="18" charset="0"/>
                <a:cs typeface="Times New Roman" panose="02020603050405020304" pitchFamily="18" charset="0"/>
              </a:rPr>
              <a:t>Рекомендации: основные требования к судебной реформе</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2F40664-6ED1-4C82-BA7D-2A5173DD8590}"/>
              </a:ext>
            </a:extLst>
          </p:cNvPr>
          <p:cNvSpPr>
            <a:spLocks noGrp="1"/>
          </p:cNvSpPr>
          <p:nvPr>
            <p:ph idx="1"/>
          </p:nvPr>
        </p:nvSpPr>
        <p:spPr>
          <a:xfrm>
            <a:off x="838200" y="1825625"/>
            <a:ext cx="10515600" cy="4667250"/>
          </a:xfrm>
        </p:spPr>
        <p:txBody>
          <a:bodyPr>
            <a:normAutofit/>
          </a:bodyPr>
          <a:lstStyle/>
          <a:p>
            <a:r>
              <a:rPr lang="ru-RU" dirty="0">
                <a:latin typeface="Times New Roman" panose="02020603050405020304" pitchFamily="18" charset="0"/>
                <a:cs typeface="Times New Roman" panose="02020603050405020304" pitchFamily="18" charset="0"/>
              </a:rPr>
              <a:t>Образцы – суд США в классическую эпоху, суд Великобритании</a:t>
            </a:r>
          </a:p>
          <a:p>
            <a:r>
              <a:rPr lang="ru-RU" dirty="0">
                <a:latin typeface="Times New Roman" panose="02020603050405020304" pitchFamily="18" charset="0"/>
                <a:cs typeface="Times New Roman" panose="02020603050405020304" pitchFamily="18" charset="0"/>
              </a:rPr>
              <a:t>Независимый суд = независимый каждый судья</a:t>
            </a:r>
          </a:p>
          <a:p>
            <a:r>
              <a:rPr lang="ru-RU" dirty="0">
                <a:latin typeface="Times New Roman" panose="02020603050405020304" pitchFamily="18" charset="0"/>
                <a:cs typeface="Times New Roman" panose="02020603050405020304" pitchFamily="18" charset="0"/>
              </a:rPr>
              <a:t>Помнить о роли разделения властей, политической и медийной конкуренции</a:t>
            </a:r>
            <a:endParaRPr lang="LID4096"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Возможность конкуренции судебных систем</a:t>
            </a:r>
          </a:p>
          <a:p>
            <a:r>
              <a:rPr lang="ru-RU" dirty="0">
                <a:latin typeface="Times New Roman" panose="02020603050405020304" pitchFamily="18" charset="0"/>
                <a:cs typeface="Times New Roman" panose="02020603050405020304" pitchFamily="18" charset="0"/>
              </a:rPr>
              <a:t>Отказ от новых составов преступлений</a:t>
            </a:r>
          </a:p>
          <a:p>
            <a:r>
              <a:rPr lang="ru-RU" dirty="0">
                <a:latin typeface="Times New Roman" panose="02020603050405020304" pitchFamily="18" charset="0"/>
                <a:cs typeface="Times New Roman" panose="02020603050405020304" pitchFamily="18" charset="0"/>
              </a:rPr>
              <a:t>Презумпция невиновности усиливается решительным отказом принимать самооговор (каковым считаются любые признательные показания в уголовном процессе)</a:t>
            </a:r>
          </a:p>
        </p:txBody>
      </p:sp>
      <p:pic>
        <p:nvPicPr>
          <p:cNvPr id="4" name="Picture 3">
            <a:extLst>
              <a:ext uri="{FF2B5EF4-FFF2-40B4-BE49-F238E27FC236}">
                <a16:creationId xmlns:a16="http://schemas.microsoft.com/office/drawing/2014/main" id="{FA7DDAE7-8D8C-F9A7-B800-30F831B22F33}"/>
              </a:ext>
            </a:extLst>
          </p:cNvPr>
          <p:cNvPicPr>
            <a:picLocks noChangeAspect="1"/>
          </p:cNvPicPr>
          <p:nvPr/>
        </p:nvPicPr>
        <p:blipFill>
          <a:blip r:embed="rId2"/>
          <a:stretch>
            <a:fillRect/>
          </a:stretch>
        </p:blipFill>
        <p:spPr>
          <a:xfrm>
            <a:off x="423767" y="1417311"/>
            <a:ext cx="11212490" cy="304843"/>
          </a:xfrm>
          <a:prstGeom prst="rect">
            <a:avLst/>
          </a:prstGeom>
        </p:spPr>
      </p:pic>
    </p:spTree>
    <p:extLst>
      <p:ext uri="{BB962C8B-B14F-4D97-AF65-F5344CB8AC3E}">
        <p14:creationId xmlns:p14="http://schemas.microsoft.com/office/powerpoint/2010/main" val="701507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0756-44B9-E7B6-CE38-F754C1D7150D}"/>
              </a:ext>
            </a:extLst>
          </p:cNvPr>
          <p:cNvSpPr>
            <a:spLocks noGrp="1"/>
          </p:cNvSpPr>
          <p:nvPr>
            <p:ph type="title"/>
          </p:nvPr>
        </p:nvSpPr>
        <p:spPr>
          <a:xfrm>
            <a:off x="838200" y="81039"/>
            <a:ext cx="10515600" cy="913259"/>
          </a:xfrm>
        </p:spPr>
        <p:txBody>
          <a:bodyPr/>
          <a:lstStyle/>
          <a:p>
            <a:r>
              <a:rPr lang="ru-RU" dirty="0">
                <a:latin typeface="Times New Roman" panose="02020603050405020304" pitchFamily="18" charset="0"/>
                <a:cs typeface="Times New Roman" panose="02020603050405020304" pitchFamily="18" charset="0"/>
              </a:rPr>
              <a:t>Для дополнительного чтения</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FF2BED-9B26-273E-0F63-5AD974A71FBD}"/>
              </a:ext>
            </a:extLst>
          </p:cNvPr>
          <p:cNvSpPr>
            <a:spLocks noGrp="1"/>
          </p:cNvSpPr>
          <p:nvPr>
            <p:ph idx="1"/>
          </p:nvPr>
        </p:nvSpPr>
        <p:spPr>
          <a:xfrm>
            <a:off x="838200" y="1127465"/>
            <a:ext cx="10515600" cy="5397622"/>
          </a:xfrm>
        </p:spPr>
        <p:txBody>
          <a:bodyPr>
            <a:normAutofit/>
          </a:bodyPr>
          <a:lstStyle/>
          <a:p>
            <a:r>
              <a:rPr lang="ru-RU" dirty="0">
                <a:latin typeface="Times New Roman" panose="02020603050405020304" pitchFamily="18" charset="0"/>
                <a:cs typeface="Times New Roman" panose="02020603050405020304" pitchFamily="18" charset="0"/>
              </a:rPr>
              <a:t>Краткий обзор книги Яна Де </a:t>
            </a:r>
            <a:r>
              <a:rPr lang="ru-RU" dirty="0" err="1">
                <a:latin typeface="Times New Roman" panose="02020603050405020304" pitchFamily="18" charset="0"/>
                <a:cs typeface="Times New Roman" panose="02020603050405020304" pitchFamily="18" charset="0"/>
              </a:rPr>
              <a:t>Фриса</a:t>
            </a:r>
            <a:r>
              <a:rPr lang="ru-RU" dirty="0">
                <a:latin typeface="Times New Roman" panose="02020603050405020304" pitchFamily="18" charset="0"/>
                <a:cs typeface="Times New Roman" panose="02020603050405020304" pitchFamily="18" charset="0"/>
              </a:rPr>
              <a:t>: </a:t>
            </a:r>
            <a:r>
              <a:rPr lang="sk-SK" dirty="0">
                <a:latin typeface="Times New Roman" panose="02020603050405020304" pitchFamily="18" charset="0"/>
                <a:cs typeface="Times New Roman" panose="02020603050405020304" pitchFamily="18" charset="0"/>
                <a:hlinkClick r:id="rId2"/>
              </a:rPr>
              <a:t>https://www.academia.edu/38048747/</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Общая ссылка на материалы «</a:t>
            </a:r>
            <a:r>
              <a:rPr lang="ru-RU" dirty="0" err="1">
                <a:latin typeface="Times New Roman" panose="02020603050405020304" pitchFamily="18" charset="0"/>
                <a:cs typeface="Times New Roman" panose="02020603050405020304" pitchFamily="18" charset="0"/>
              </a:rPr>
              <a:t>Хонейну</a:t>
            </a:r>
            <a:r>
              <a:rPr lang="ru-RU" dirty="0">
                <a:latin typeface="Times New Roman" panose="02020603050405020304" pitchFamily="18" charset="0"/>
                <a:cs typeface="Times New Roman" panose="02020603050405020304" pitchFamily="18" charset="0"/>
              </a:rPr>
              <a:t>» по кровавому навету Кфар Дума: </a:t>
            </a:r>
            <a:r>
              <a:rPr lang="sk-SK" dirty="0">
                <a:latin typeface="Times New Roman" panose="02020603050405020304" pitchFamily="18" charset="0"/>
                <a:cs typeface="Times New Roman" panose="02020603050405020304" pitchFamily="18" charset="0"/>
                <a:hlinkClick r:id="rId3"/>
              </a:rPr>
              <a:t>https://www.honenu.org/kfar-duma-arson-case</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Гарантии основных прав и перспективы экономического развития – в статье  </a:t>
            </a:r>
            <a:r>
              <a:rPr lang="en-GB"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Конституционная экономика и защита частной собственности</a:t>
            </a:r>
            <a:r>
              <a:rPr lang="en-GB"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Общественные науки и современность (ОНС), №3 2015 сс. 34-46 </a:t>
            </a:r>
            <a:r>
              <a:rPr lang="sk-SK" dirty="0">
                <a:latin typeface="Times New Roman" panose="02020603050405020304" pitchFamily="18" charset="0"/>
                <a:cs typeface="Times New Roman" panose="02020603050405020304" pitchFamily="18" charset="0"/>
                <a:hlinkClick r:id="rId4"/>
              </a:rPr>
              <a:t>https://ssrn.com/abstract=2855952</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Обзор проблем судебной системы Израиля </a:t>
            </a:r>
            <a:r>
              <a:rPr lang="sk-SK" dirty="0">
                <a:latin typeface="Times New Roman" panose="02020603050405020304" pitchFamily="18" charset="0"/>
                <a:cs typeface="Times New Roman" panose="02020603050405020304" pitchFamily="18" charset="0"/>
                <a:hlinkClick r:id="rId5"/>
              </a:rPr>
              <a:t>https://dx.doi.org/10.2139/ssrn.4338437</a:t>
            </a:r>
            <a:r>
              <a:rPr lang="ru-RU"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Заметки о неравенстве в Израиле: причины и рекомендации  </a:t>
            </a:r>
            <a:r>
              <a:rPr lang="ru-RU" dirty="0">
                <a:latin typeface="Times New Roman" panose="02020603050405020304" pitchFamily="18" charset="0"/>
                <a:cs typeface="Times New Roman" panose="02020603050405020304" pitchFamily="18" charset="0"/>
                <a:hlinkClick r:id="rId6"/>
              </a:rPr>
              <a:t>https://www.academia.edu/74690031/</a:t>
            </a:r>
            <a:r>
              <a:rPr lang="en-GB"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 </a:t>
            </a:r>
          </a:p>
          <a:p>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ACA3518-72A6-6103-F345-8ADB8F77B6E5}"/>
              </a:ext>
            </a:extLst>
          </p:cNvPr>
          <p:cNvPicPr>
            <a:picLocks noChangeAspect="1"/>
          </p:cNvPicPr>
          <p:nvPr/>
        </p:nvPicPr>
        <p:blipFill>
          <a:blip r:embed="rId7"/>
          <a:stretch>
            <a:fillRect/>
          </a:stretch>
        </p:blipFill>
        <p:spPr>
          <a:xfrm>
            <a:off x="404913" y="804866"/>
            <a:ext cx="11212490" cy="304843"/>
          </a:xfrm>
          <a:prstGeom prst="rect">
            <a:avLst/>
          </a:prstGeom>
        </p:spPr>
      </p:pic>
    </p:spTree>
    <p:extLst>
      <p:ext uri="{BB962C8B-B14F-4D97-AF65-F5344CB8AC3E}">
        <p14:creationId xmlns:p14="http://schemas.microsoft.com/office/powerpoint/2010/main" val="396699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8088-4E17-0275-0873-4E7D72A18D31}"/>
              </a:ext>
            </a:extLst>
          </p:cNvPr>
          <p:cNvSpPr>
            <a:spLocks noGrp="1"/>
          </p:cNvSpPr>
          <p:nvPr>
            <p:ph type="title"/>
          </p:nvPr>
        </p:nvSpPr>
        <p:spPr>
          <a:xfrm>
            <a:off x="838200" y="187573"/>
            <a:ext cx="10515600" cy="1223978"/>
          </a:xfrm>
        </p:spPr>
        <p:txBody>
          <a:bodyPr>
            <a:normAutofit fontScale="90000"/>
          </a:bodyPr>
          <a:lstStyle/>
          <a:p>
            <a:r>
              <a:rPr lang="ru-RU" dirty="0">
                <a:latin typeface="Times New Roman" panose="02020603050405020304" pitchFamily="18" charset="0"/>
                <a:cs typeface="Times New Roman" panose="02020603050405020304" pitchFamily="18" charset="0"/>
              </a:rPr>
              <a:t>Некоторые важные факты об экономике Израиля: деловой климат</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7C3EA3-6840-C06A-9639-E6498E76ACDF}"/>
              </a:ext>
            </a:extLst>
          </p:cNvPr>
          <p:cNvSpPr>
            <a:spLocks noGrp="1"/>
          </p:cNvSpPr>
          <p:nvPr>
            <p:ph idx="1"/>
          </p:nvPr>
        </p:nvSpPr>
        <p:spPr>
          <a:xfrm>
            <a:off x="838200" y="1660124"/>
            <a:ext cx="10515600" cy="4832751"/>
          </a:xfrm>
        </p:spPr>
        <p:txBody>
          <a:bodyPr>
            <a:normAutofit lnSpcReduction="10000"/>
          </a:bodyPr>
          <a:lstStyle/>
          <a:p>
            <a:r>
              <a:rPr lang="ru-RU" sz="2800" dirty="0">
                <a:latin typeface="Times New Roman" panose="02020603050405020304" pitchFamily="18" charset="0"/>
                <a:cs typeface="Times New Roman" panose="02020603050405020304" pitchFamily="18" charset="0"/>
              </a:rPr>
              <a:t>По рейтингам экономической свободы Израиль находится в 4-5-м десятке «лучших» стран – то есть - среди  развитых стран среди худших (*) при том, что эксперты очень сильно переоценивают качество нашей судебной системы (согласно оценкам </a:t>
            </a:r>
            <a:r>
              <a:rPr lang="en-GB" sz="2800" dirty="0">
                <a:latin typeface="Times New Roman" panose="02020603050405020304" pitchFamily="18" charset="0"/>
                <a:cs typeface="Times New Roman" panose="02020603050405020304" pitchFamily="18" charset="0"/>
              </a:rPr>
              <a:t>Heritage Foundation </a:t>
            </a:r>
            <a:r>
              <a:rPr lang="ru-RU" sz="2800" dirty="0">
                <a:latin typeface="Times New Roman" panose="02020603050405020304" pitchFamily="18" charset="0"/>
                <a:cs typeface="Times New Roman" panose="02020603050405020304" pitchFamily="18" charset="0"/>
              </a:rPr>
              <a:t>она чуть лучше американской).</a:t>
            </a:r>
          </a:p>
          <a:p>
            <a:r>
              <a:rPr lang="ru-RU" sz="2800" dirty="0">
                <a:latin typeface="Times New Roman" panose="02020603050405020304" pitchFamily="18" charset="0"/>
                <a:cs typeface="Times New Roman" panose="02020603050405020304" pitchFamily="18" charset="0"/>
              </a:rPr>
              <a:t>Ситуация для экономики Израиля по всем оценкам не улучшается с 2011 года</a:t>
            </a:r>
            <a:endParaRPr lang="en-GB"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Doing Business</a:t>
            </a:r>
            <a:r>
              <a:rPr lang="he-IL"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и Индексы экономической свободы не учитывал войны против частной дискриминации - за «позитивную» государственную дискриминацию. </a:t>
            </a:r>
          </a:p>
          <a:p>
            <a:r>
              <a:rPr lang="ru-RU" sz="2800" dirty="0">
                <a:latin typeface="Times New Roman" panose="02020603050405020304" pitchFamily="18" charset="0"/>
                <a:cs typeface="Times New Roman" panose="02020603050405020304" pitchFamily="18" charset="0"/>
              </a:rPr>
              <a:t>В Израиле ситуация ненамного лучше чем в США, Канаде и в Западной Европе.</a:t>
            </a:r>
          </a:p>
          <a:p>
            <a:endParaRPr lang="LID4096" dirty="0"/>
          </a:p>
        </p:txBody>
      </p:sp>
      <p:pic>
        <p:nvPicPr>
          <p:cNvPr id="6" name="Picture 5">
            <a:extLst>
              <a:ext uri="{FF2B5EF4-FFF2-40B4-BE49-F238E27FC236}">
                <a16:creationId xmlns:a16="http://schemas.microsoft.com/office/drawing/2014/main" id="{6771AD22-3836-A872-E8F1-726DA1130D26}"/>
              </a:ext>
            </a:extLst>
          </p:cNvPr>
          <p:cNvPicPr>
            <a:picLocks noChangeAspect="1"/>
          </p:cNvPicPr>
          <p:nvPr/>
        </p:nvPicPr>
        <p:blipFill>
          <a:blip r:embed="rId3"/>
          <a:stretch>
            <a:fillRect/>
          </a:stretch>
        </p:blipFill>
        <p:spPr>
          <a:xfrm>
            <a:off x="301218" y="1259129"/>
            <a:ext cx="11212490" cy="304843"/>
          </a:xfrm>
          <a:prstGeom prst="rect">
            <a:avLst/>
          </a:prstGeom>
        </p:spPr>
      </p:pic>
    </p:spTree>
    <p:extLst>
      <p:ext uri="{BB962C8B-B14F-4D97-AF65-F5344CB8AC3E}">
        <p14:creationId xmlns:p14="http://schemas.microsoft.com/office/powerpoint/2010/main" val="10158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047D-2E81-4FC2-9ED3-284F671501C0}"/>
              </a:ext>
            </a:extLst>
          </p:cNvPr>
          <p:cNvSpPr>
            <a:spLocks noGrp="1"/>
          </p:cNvSpPr>
          <p:nvPr>
            <p:ph type="title"/>
          </p:nvPr>
        </p:nvSpPr>
        <p:spPr>
          <a:xfrm>
            <a:off x="838200" y="1"/>
            <a:ext cx="10515600" cy="749300"/>
          </a:xfrm>
        </p:spPr>
        <p:txBody>
          <a:bodyPr/>
          <a:lstStyle/>
          <a:p>
            <a:r>
              <a:rPr lang="ru-RU" dirty="0">
                <a:latin typeface="Times New Roman" panose="02020603050405020304" pitchFamily="18" charset="0"/>
                <a:cs typeface="Times New Roman" panose="02020603050405020304" pitchFamily="18" charset="0"/>
              </a:rPr>
              <a:t>Заповедано в Пятикнижии и Пророках</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61F85E-5D74-4EC5-AB58-4EFCD58BE3CF}"/>
              </a:ext>
            </a:extLst>
          </p:cNvPr>
          <p:cNvSpPr>
            <a:spLocks noGrp="1"/>
          </p:cNvSpPr>
          <p:nvPr>
            <p:ph idx="1"/>
          </p:nvPr>
        </p:nvSpPr>
        <p:spPr>
          <a:xfrm>
            <a:off x="838200" y="901722"/>
            <a:ext cx="10515600" cy="5778499"/>
          </a:xfrm>
        </p:spPr>
        <p:txBody>
          <a:bodyPr>
            <a:normAutofit lnSpcReduction="10000"/>
          </a:bodyPr>
          <a:lstStyle/>
          <a:p>
            <a:pPr marL="0" indent="0">
              <a:buNone/>
            </a:pPr>
            <a:r>
              <a:rPr lang="ru-RU" dirty="0">
                <a:latin typeface="Times New Roman" panose="02020603050405020304" pitchFamily="18" charset="0"/>
                <a:cs typeface="Times New Roman" panose="02020603050405020304" pitchFamily="18" charset="0"/>
              </a:rPr>
              <a:t>Многократно повторяемые требования справедливого суда, беспристрастности, избегания конфликта интересов в Пятикнижии</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«Не следуй за большинством во зло  и не высказывайся о тяжбе, искажая закон, лишь бы склониться к большинству …» (</a:t>
            </a:r>
            <a:r>
              <a:rPr lang="ru-RU" dirty="0" err="1">
                <a:latin typeface="Times New Roman" panose="02020603050405020304" pitchFamily="18" charset="0"/>
                <a:cs typeface="Times New Roman" panose="02020603050405020304" pitchFamily="18" charset="0"/>
              </a:rPr>
              <a:t>Шмот</a:t>
            </a:r>
            <a:r>
              <a:rPr lang="ru-RU" dirty="0">
                <a:latin typeface="Times New Roman" panose="02020603050405020304" pitchFamily="18" charset="0"/>
                <a:cs typeface="Times New Roman" panose="02020603050405020304" pitchFamily="18" charset="0"/>
              </a:rPr>
              <a:t> 23:2)</a:t>
            </a:r>
          </a:p>
          <a:p>
            <a:r>
              <a:rPr lang="ru-RU" dirty="0">
                <a:latin typeface="Times New Roman" panose="02020603050405020304" pitchFamily="18" charset="0"/>
                <a:cs typeface="Times New Roman" panose="02020603050405020304" pitchFamily="18" charset="0"/>
              </a:rPr>
              <a:t>«Не криви судом,  не лицеприятствуй и не бери мзды, ибо мзда ослепляет глаза мудрых и искажает слова праведных. К правде, к правде стремись…» (</a:t>
            </a:r>
            <a:r>
              <a:rPr lang="ru-RU" dirty="0" err="1">
                <a:latin typeface="Times New Roman" panose="02020603050405020304" pitchFamily="18" charset="0"/>
                <a:cs typeface="Times New Roman" panose="02020603050405020304" pitchFamily="18" charset="0"/>
              </a:rPr>
              <a:t>Дварим</a:t>
            </a:r>
            <a:r>
              <a:rPr lang="ru-RU" dirty="0">
                <a:latin typeface="Times New Roman" panose="02020603050405020304" pitchFamily="18" charset="0"/>
                <a:cs typeface="Times New Roman" panose="02020603050405020304" pitchFamily="18" charset="0"/>
              </a:rPr>
              <a:t> 16:19-20) – конфликт интересов</a:t>
            </a:r>
          </a:p>
          <a:p>
            <a:r>
              <a:rPr lang="ru-RU" dirty="0">
                <a:latin typeface="Times New Roman" panose="02020603050405020304" pitchFamily="18" charset="0"/>
                <a:cs typeface="Times New Roman" panose="02020603050405020304" pitchFamily="18" charset="0"/>
              </a:rPr>
              <a:t>«Не совершай  несправедливости в суде. Не будь снисходителен к нищему и не угождай знатному» (</a:t>
            </a:r>
            <a:r>
              <a:rPr lang="ru-RU" dirty="0" err="1">
                <a:latin typeface="Times New Roman" panose="02020603050405020304" pitchFamily="18" charset="0"/>
                <a:cs typeface="Times New Roman" panose="02020603050405020304" pitchFamily="18" charset="0"/>
              </a:rPr>
              <a:t>Ваикра</a:t>
            </a:r>
            <a:r>
              <a:rPr lang="ru-RU" dirty="0">
                <a:latin typeface="Times New Roman" panose="02020603050405020304" pitchFamily="18" charset="0"/>
                <a:cs typeface="Times New Roman" panose="02020603050405020304" pitchFamily="18" charset="0"/>
              </a:rPr>
              <a:t> 19:15)</a:t>
            </a:r>
          </a:p>
          <a:p>
            <a:r>
              <a:rPr lang="ru-RU" dirty="0">
                <a:latin typeface="Times New Roman" panose="02020603050405020304" pitchFamily="18" charset="0"/>
                <a:cs typeface="Times New Roman" panose="02020603050405020304" pitchFamily="18" charset="0"/>
              </a:rPr>
              <a:t>Царь Давид запугал врагов на поколения вперед так, что его сыну Соломону не пришлось воевать вовсе, основной его задачей перед народом и Всевышним было стать мудрым и справедливым судьей. Экономика при Соломоне развивалась легко, несмотря на (дополнительные) налоги на строительство Храма. </a:t>
            </a:r>
          </a:p>
          <a:p>
            <a:endParaRPr lang="ru-RU" dirty="0">
              <a:latin typeface="Times New Roman" panose="02020603050405020304" pitchFamily="18" charset="0"/>
              <a:cs typeface="Times New Roman" panose="02020603050405020304" pitchFamily="18" charset="0"/>
            </a:endParaRPr>
          </a:p>
          <a:p>
            <a:endParaRPr lang="LID4096" dirty="0"/>
          </a:p>
        </p:txBody>
      </p:sp>
      <p:pic>
        <p:nvPicPr>
          <p:cNvPr id="4" name="Picture 3">
            <a:extLst>
              <a:ext uri="{FF2B5EF4-FFF2-40B4-BE49-F238E27FC236}">
                <a16:creationId xmlns:a16="http://schemas.microsoft.com/office/drawing/2014/main" id="{4A39C08A-84D2-B6C6-8A9E-596C520CAD15}"/>
              </a:ext>
            </a:extLst>
          </p:cNvPr>
          <p:cNvPicPr>
            <a:picLocks noChangeAspect="1"/>
          </p:cNvPicPr>
          <p:nvPr/>
        </p:nvPicPr>
        <p:blipFill>
          <a:blip r:embed="rId2"/>
          <a:stretch>
            <a:fillRect/>
          </a:stretch>
        </p:blipFill>
        <p:spPr>
          <a:xfrm>
            <a:off x="338926" y="596879"/>
            <a:ext cx="11212490" cy="304843"/>
          </a:xfrm>
          <a:prstGeom prst="rect">
            <a:avLst/>
          </a:prstGeom>
        </p:spPr>
      </p:pic>
      <p:pic>
        <p:nvPicPr>
          <p:cNvPr id="6" name="Picture 5">
            <a:extLst>
              <a:ext uri="{FF2B5EF4-FFF2-40B4-BE49-F238E27FC236}">
                <a16:creationId xmlns:a16="http://schemas.microsoft.com/office/drawing/2014/main" id="{916EC1D6-5DC4-E644-FF58-6FD0C4C8903F}"/>
              </a:ext>
            </a:extLst>
          </p:cNvPr>
          <p:cNvPicPr>
            <a:picLocks noChangeAspect="1"/>
          </p:cNvPicPr>
          <p:nvPr/>
        </p:nvPicPr>
        <p:blipFill>
          <a:blip r:embed="rId3">
            <a:alphaModFix amt="55000"/>
          </a:blip>
          <a:stretch>
            <a:fillRect/>
          </a:stretch>
        </p:blipFill>
        <p:spPr>
          <a:xfrm>
            <a:off x="9455554" y="4430598"/>
            <a:ext cx="2736446" cy="2427402"/>
          </a:xfrm>
          <a:prstGeom prst="rect">
            <a:avLst/>
          </a:prstGeom>
        </p:spPr>
      </p:pic>
    </p:spTree>
    <p:extLst>
      <p:ext uri="{BB962C8B-B14F-4D97-AF65-F5344CB8AC3E}">
        <p14:creationId xmlns:p14="http://schemas.microsoft.com/office/powerpoint/2010/main" val="406446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1EBE-5A09-6E9E-9A96-2A007883E9AF}"/>
              </a:ext>
            </a:extLst>
          </p:cNvPr>
          <p:cNvSpPr>
            <a:spLocks noGrp="1"/>
          </p:cNvSpPr>
          <p:nvPr>
            <p:ph type="title"/>
          </p:nvPr>
        </p:nvSpPr>
        <p:spPr>
          <a:xfrm>
            <a:off x="838200" y="0"/>
            <a:ext cx="10515600" cy="717951"/>
          </a:xfrm>
        </p:spPr>
        <p:txBody>
          <a:bodyPr/>
          <a:lstStyle/>
          <a:p>
            <a:r>
              <a:rPr lang="ru-RU" dirty="0">
                <a:latin typeface="Times New Roman" panose="02020603050405020304" pitchFamily="18" charset="0"/>
                <a:cs typeface="Times New Roman" panose="02020603050405020304" pitchFamily="18" charset="0"/>
              </a:rPr>
              <a:t>Справедливый суд и экономический рост</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963C9B-DE6E-BD98-329C-7CB394B298C7}"/>
              </a:ext>
            </a:extLst>
          </p:cNvPr>
          <p:cNvSpPr>
            <a:spLocks noGrp="1"/>
          </p:cNvSpPr>
          <p:nvPr>
            <p:ph idx="1"/>
          </p:nvPr>
        </p:nvSpPr>
        <p:spPr>
          <a:xfrm>
            <a:off x="838200" y="852258"/>
            <a:ext cx="10515600" cy="5640618"/>
          </a:xfrm>
        </p:spPr>
        <p:txBody>
          <a:bodyPr>
            <a:normAutofit fontScale="92500" lnSpcReduction="10000"/>
          </a:bodyPr>
          <a:lstStyle/>
          <a:p>
            <a:r>
              <a:rPr lang="ru-RU" dirty="0">
                <a:latin typeface="Times New Roman" panose="02020603050405020304" pitchFamily="18" charset="0"/>
                <a:cs typeface="Times New Roman" panose="02020603050405020304" pitchFamily="18" charset="0"/>
              </a:rPr>
              <a:t>Справедливые и разумные законы, беспристрастный суд издревле считались ключевым условием благополучия и процветания общества, а также были показателем его морального здоровья</a:t>
            </a:r>
          </a:p>
          <a:p>
            <a:r>
              <a:rPr lang="ru-RU" dirty="0">
                <a:latin typeface="Times New Roman" panose="02020603050405020304" pitchFamily="18" charset="0"/>
                <a:cs typeface="Times New Roman" panose="02020603050405020304" pitchFamily="18" charset="0"/>
              </a:rPr>
              <a:t>Жизнь и неприкосновенность собственника, защита собственности [воспринималось в Англии к концу XVIII века как данность].  «Мир, низкие налоги и приличная судебная система поднимают народы от низшей ступени варварства к высшей ступени цивилизации. Остальное реализуется естественным путем …». </a:t>
            </a:r>
            <a:r>
              <a:rPr lang="ru-RU" sz="2200" b="1" dirty="0" err="1">
                <a:latin typeface="Times New Roman" panose="02020603050405020304" pitchFamily="18" charset="0"/>
                <a:cs typeface="Times New Roman" panose="02020603050405020304" pitchFamily="18" charset="0"/>
              </a:rPr>
              <a:t>А.Смит</a:t>
            </a:r>
            <a:r>
              <a:rPr lang="ru-RU" sz="2200" b="1" dirty="0">
                <a:latin typeface="Times New Roman" panose="02020603050405020304" pitchFamily="18" charset="0"/>
                <a:cs typeface="Times New Roman" panose="02020603050405020304" pitchFamily="18" charset="0"/>
              </a:rPr>
              <a:t> (из лекции)*</a:t>
            </a:r>
          </a:p>
          <a:p>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Прежде всего честная и беспристрастная правовая система, которая делает права низших в Британии… уважаемыми высшими и которая, обеспечивая охрану плодов труда и предприимчивости каждого человека, дает самый сильный стимул к развитию всех видов экономической деятельности». </a:t>
            </a:r>
            <a:r>
              <a:rPr lang="ru-RU" sz="2200" b="1" dirty="0" err="1">
                <a:latin typeface="Times New Roman" panose="02020603050405020304" pitchFamily="18" charset="0"/>
                <a:cs typeface="Times New Roman" panose="02020603050405020304" pitchFamily="18" charset="0"/>
              </a:rPr>
              <a:t>А.Смит</a:t>
            </a:r>
            <a:r>
              <a:rPr lang="ru-RU" sz="2200" b="1" dirty="0">
                <a:latin typeface="Times New Roman" panose="02020603050405020304" pitchFamily="18" charset="0"/>
                <a:cs typeface="Times New Roman" panose="02020603050405020304" pitchFamily="18" charset="0"/>
              </a:rPr>
              <a:t>. «…О причинах богатства народов»</a:t>
            </a:r>
          </a:p>
          <a:p>
            <a:r>
              <a:rPr lang="ru-RU" dirty="0">
                <a:latin typeface="Times New Roman" panose="02020603050405020304" pitchFamily="18" charset="0"/>
                <a:cs typeface="Times New Roman" panose="02020603050405020304" pitchFamily="18" charset="0"/>
              </a:rPr>
              <a:t>В дом английского бедняка дождь может войти без спроса, ветер может войти без спроса, король – не может</a:t>
            </a:r>
            <a:r>
              <a:rPr lang="en-US"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802CF1-CE52-F4BD-131C-E4B8907E08DF}"/>
              </a:ext>
            </a:extLst>
          </p:cNvPr>
          <p:cNvPicPr>
            <a:picLocks noChangeAspect="1"/>
          </p:cNvPicPr>
          <p:nvPr/>
        </p:nvPicPr>
        <p:blipFill>
          <a:blip r:embed="rId3"/>
          <a:stretch>
            <a:fillRect/>
          </a:stretch>
        </p:blipFill>
        <p:spPr>
          <a:xfrm>
            <a:off x="338926" y="596879"/>
            <a:ext cx="11212490" cy="304843"/>
          </a:xfrm>
          <a:prstGeom prst="rect">
            <a:avLst/>
          </a:prstGeom>
        </p:spPr>
      </p:pic>
    </p:spTree>
    <p:extLst>
      <p:ext uri="{BB962C8B-B14F-4D97-AF65-F5344CB8AC3E}">
        <p14:creationId xmlns:p14="http://schemas.microsoft.com/office/powerpoint/2010/main" val="51708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C496-DB30-8450-434E-DDDA4CF6A393}"/>
              </a:ext>
            </a:extLst>
          </p:cNvPr>
          <p:cNvSpPr>
            <a:spLocks noGrp="1"/>
          </p:cNvSpPr>
          <p:nvPr>
            <p:ph type="title"/>
          </p:nvPr>
        </p:nvSpPr>
        <p:spPr>
          <a:xfrm>
            <a:off x="838200" y="171141"/>
            <a:ext cx="10515600" cy="1019792"/>
          </a:xfrm>
        </p:spPr>
        <p:txBody>
          <a:bodyPr>
            <a:normAutofit fontScale="90000"/>
          </a:bodyPr>
          <a:lstStyle/>
          <a:p>
            <a:r>
              <a:rPr lang="ru-RU" dirty="0">
                <a:latin typeface="Times New Roman" panose="02020603050405020304" pitchFamily="18" charset="0"/>
                <a:cs typeface="Times New Roman" panose="02020603050405020304" pitchFamily="18" charset="0"/>
              </a:rPr>
              <a:t>«Революция трудолюбия» и «промышленная революция»</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A98901-FDBE-37A6-4C83-1CFC0BB0FF11}"/>
              </a:ext>
            </a:extLst>
          </p:cNvPr>
          <p:cNvSpPr>
            <a:spLocks noGrp="1"/>
          </p:cNvSpPr>
          <p:nvPr>
            <p:ph idx="1"/>
          </p:nvPr>
        </p:nvSpPr>
        <p:spPr>
          <a:xfrm>
            <a:off x="639746" y="1825006"/>
            <a:ext cx="10515600" cy="5166803"/>
          </a:xfrm>
        </p:spPr>
        <p:txBody>
          <a:bodyPr>
            <a:normAutofit lnSpcReduction="10000"/>
          </a:bodyPr>
          <a:lstStyle/>
          <a:p>
            <a:r>
              <a:rPr lang="ru-RU" dirty="0">
                <a:latin typeface="Times New Roman" panose="02020603050405020304" pitchFamily="18" charset="0"/>
                <a:cs typeface="Times New Roman" panose="02020603050405020304" pitchFamily="18" charset="0"/>
              </a:rPr>
              <a:t>Ян Де </a:t>
            </a:r>
            <a:r>
              <a:rPr lang="ru-RU" dirty="0" err="1">
                <a:latin typeface="Times New Roman" panose="02020603050405020304" pitchFamily="18" charset="0"/>
                <a:cs typeface="Times New Roman" panose="02020603050405020304" pitchFamily="18" charset="0"/>
              </a:rPr>
              <a:t>Фрис</a:t>
            </a:r>
            <a:r>
              <a:rPr lang="ru-RU" dirty="0">
                <a:latin typeface="Times New Roman" panose="02020603050405020304" pitchFamily="18" charset="0"/>
                <a:cs typeface="Times New Roman" panose="02020603050405020304" pitchFamily="18" charset="0"/>
              </a:rPr>
              <a:t>:  «Революция трудолюбия. Потребительское поведение и экономика домохозяйств с 1650 года до наших дней» (*). </a:t>
            </a:r>
          </a:p>
          <a:p>
            <a:r>
              <a:rPr lang="ru-RU" dirty="0">
                <a:latin typeface="Times New Roman" panose="02020603050405020304" pitchFamily="18" charset="0"/>
                <a:cs typeface="Times New Roman" panose="02020603050405020304" pitchFamily="18" charset="0"/>
              </a:rPr>
              <a:t>Что происходило после того, как убивать и лишать свободы лиц «низших сословий» в ряде стран стало крайне затруднительно. Рост занятости, числа рабочих дней и продолжительности работы (с 2000 до 3000 часов в год). Едва заметный поначалу рост подушевого экономического роста и потребления.</a:t>
            </a:r>
          </a:p>
          <a:p>
            <a:r>
              <a:rPr lang="ru-RU" dirty="0">
                <a:latin typeface="Times New Roman" panose="02020603050405020304" pitchFamily="18" charset="0"/>
                <a:cs typeface="Times New Roman" panose="02020603050405020304" pitchFamily="18" charset="0"/>
              </a:rPr>
              <a:t>Новые нормы усваиваются медленно. Передача по наследству и становление новых привычек. </a:t>
            </a:r>
          </a:p>
          <a:p>
            <a:r>
              <a:rPr lang="ru-RU" dirty="0">
                <a:latin typeface="Times New Roman" panose="02020603050405020304" pitchFamily="18" charset="0"/>
                <a:cs typeface="Times New Roman" panose="02020603050405020304" pitchFamily="18" charset="0"/>
              </a:rPr>
              <a:t>Промышленная революция в Великобритании и луддиты (привычка к «фиксированному пирогу»). Начало современного экономического роста (от 1% в год). </a:t>
            </a:r>
          </a:p>
        </p:txBody>
      </p:sp>
      <p:pic>
        <p:nvPicPr>
          <p:cNvPr id="4" name="Picture 3">
            <a:extLst>
              <a:ext uri="{FF2B5EF4-FFF2-40B4-BE49-F238E27FC236}">
                <a16:creationId xmlns:a16="http://schemas.microsoft.com/office/drawing/2014/main" id="{A648E430-64B2-B081-82C2-F7075139503B}"/>
              </a:ext>
            </a:extLst>
          </p:cNvPr>
          <p:cNvPicPr>
            <a:picLocks noChangeAspect="1"/>
          </p:cNvPicPr>
          <p:nvPr/>
        </p:nvPicPr>
        <p:blipFill>
          <a:blip r:embed="rId3"/>
          <a:stretch>
            <a:fillRect/>
          </a:stretch>
        </p:blipFill>
        <p:spPr>
          <a:xfrm>
            <a:off x="291301" y="1355548"/>
            <a:ext cx="11212490" cy="304843"/>
          </a:xfrm>
          <a:prstGeom prst="rect">
            <a:avLst/>
          </a:prstGeom>
        </p:spPr>
      </p:pic>
    </p:spTree>
    <p:extLst>
      <p:ext uri="{BB962C8B-B14F-4D97-AF65-F5344CB8AC3E}">
        <p14:creationId xmlns:p14="http://schemas.microsoft.com/office/powerpoint/2010/main" val="386238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C496-DB30-8450-434E-DDDA4CF6A393}"/>
              </a:ext>
            </a:extLst>
          </p:cNvPr>
          <p:cNvSpPr>
            <a:spLocks noGrp="1"/>
          </p:cNvSpPr>
          <p:nvPr>
            <p:ph type="title"/>
          </p:nvPr>
        </p:nvSpPr>
        <p:spPr>
          <a:xfrm>
            <a:off x="838200" y="-6277"/>
            <a:ext cx="10515600" cy="1019792"/>
          </a:xfrm>
        </p:spPr>
        <p:txBody>
          <a:bodyPr>
            <a:normAutofit/>
          </a:bodyPr>
          <a:lstStyle/>
          <a:p>
            <a:r>
              <a:rPr lang="ru-RU" dirty="0">
                <a:latin typeface="Times New Roman" panose="02020603050405020304" pitchFamily="18" charset="0"/>
                <a:cs typeface="Times New Roman" panose="02020603050405020304" pitchFamily="18" charset="0"/>
              </a:rPr>
              <a:t>«Благодетельный цикл »</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A98901-FDBE-37A6-4C83-1CFC0BB0FF11}"/>
              </a:ext>
            </a:extLst>
          </p:cNvPr>
          <p:cNvSpPr>
            <a:spLocks noGrp="1"/>
          </p:cNvSpPr>
          <p:nvPr>
            <p:ph idx="1"/>
          </p:nvPr>
        </p:nvSpPr>
        <p:spPr>
          <a:xfrm>
            <a:off x="1447703" y="6245444"/>
            <a:ext cx="9092892" cy="461666"/>
          </a:xfrm>
          <a:ln>
            <a:solidFill>
              <a:srgbClr val="C00000"/>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Дальнейший прогресс в экономике, образовании и здравоохранении</a:t>
            </a:r>
            <a:endParaRPr lang="LID4096"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648E430-64B2-B081-82C2-F7075139503B}"/>
              </a:ext>
            </a:extLst>
          </p:cNvPr>
          <p:cNvPicPr>
            <a:picLocks noChangeAspect="1"/>
          </p:cNvPicPr>
          <p:nvPr/>
        </p:nvPicPr>
        <p:blipFill>
          <a:blip r:embed="rId3"/>
          <a:stretch>
            <a:fillRect/>
          </a:stretch>
        </p:blipFill>
        <p:spPr>
          <a:xfrm>
            <a:off x="222172" y="833443"/>
            <a:ext cx="11212490" cy="304843"/>
          </a:xfrm>
          <a:prstGeom prst="rect">
            <a:avLst/>
          </a:prstGeom>
        </p:spPr>
      </p:pic>
      <p:sp>
        <p:nvSpPr>
          <p:cNvPr id="5" name="Arrow: Down 4">
            <a:extLst>
              <a:ext uri="{FF2B5EF4-FFF2-40B4-BE49-F238E27FC236}">
                <a16:creationId xmlns:a16="http://schemas.microsoft.com/office/drawing/2014/main" id="{26DF7C02-FD3F-D6A3-FD74-BE935256494E}"/>
              </a:ext>
            </a:extLst>
          </p:cNvPr>
          <p:cNvSpPr/>
          <p:nvPr/>
        </p:nvSpPr>
        <p:spPr>
          <a:xfrm>
            <a:off x="5857580" y="2014899"/>
            <a:ext cx="273377" cy="383892"/>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C525E5-5696-0E2D-85C6-0A125493839F}"/>
              </a:ext>
            </a:extLst>
          </p:cNvPr>
          <p:cNvSpPr txBox="1"/>
          <p:nvPr/>
        </p:nvSpPr>
        <p:spPr>
          <a:xfrm>
            <a:off x="2694969" y="1161010"/>
            <a:ext cx="6598601" cy="830997"/>
          </a:xfrm>
          <a:prstGeom prst="rect">
            <a:avLst/>
          </a:prstGeom>
          <a:noFill/>
          <a:ln>
            <a:solidFill>
              <a:schemeClr val="accent2">
                <a:lumMod val="75000"/>
              </a:schemeClr>
            </a:solidFill>
          </a:ln>
        </p:spPr>
        <p:txBody>
          <a:bodyPr wrap="none" rtlCol="0">
            <a:spAutoFit/>
          </a:bodyPr>
          <a:lstStyle/>
          <a:p>
            <a:r>
              <a:rPr lang="ru-RU" sz="2400" u="sng" dirty="0">
                <a:latin typeface="Times New Roman" panose="02020603050405020304" pitchFamily="18" charset="0"/>
                <a:cs typeface="Times New Roman" panose="02020603050405020304" pitchFamily="18" charset="0"/>
              </a:rPr>
              <a:t>Неприкосновенность личности </a:t>
            </a:r>
            <a:r>
              <a:rPr lang="ru-RU" sz="2400" dirty="0">
                <a:latin typeface="Times New Roman" panose="02020603050405020304" pitchFamily="18" charset="0"/>
                <a:cs typeface="Times New Roman" panose="02020603050405020304" pitchFamily="18" charset="0"/>
              </a:rPr>
              <a:t>и собственности,</a:t>
            </a:r>
            <a:endParaRPr lang="en-US"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возможность передать успех по наследству</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FA14A67-D7A7-8BEC-BB21-0286FB1CF5E7}"/>
              </a:ext>
            </a:extLst>
          </p:cNvPr>
          <p:cNvSpPr txBox="1"/>
          <p:nvPr/>
        </p:nvSpPr>
        <p:spPr>
          <a:xfrm>
            <a:off x="2562142" y="2475774"/>
            <a:ext cx="6864251" cy="830997"/>
          </a:xfrm>
          <a:prstGeom prst="rect">
            <a:avLst/>
          </a:prstGeom>
          <a:noFill/>
          <a:ln>
            <a:solidFill>
              <a:schemeClr val="accent2">
                <a:lumMod val="75000"/>
              </a:schemeClr>
            </a:solidFill>
          </a:ln>
        </p:spPr>
        <p:txBody>
          <a:bodyPr wrap="none" rtlCol="0">
            <a:spAutoFit/>
          </a:bodyPr>
          <a:lstStyle/>
          <a:p>
            <a:r>
              <a:rPr lang="en-US" sz="2400" dirty="0">
                <a:latin typeface="Times New Roman" panose="02020603050405020304" pitchFamily="18" charset="0"/>
                <a:cs typeface="Times New Roman" panose="02020603050405020304" pitchFamily="18" charset="0"/>
              </a:rPr>
              <a:t>C</a:t>
            </a:r>
            <a:r>
              <a:rPr lang="ru-RU" sz="2400" dirty="0">
                <a:latin typeface="Times New Roman" panose="02020603050405020304" pitchFamily="18" charset="0"/>
                <a:cs typeface="Times New Roman" panose="02020603050405020304" pitchFamily="18" charset="0"/>
              </a:rPr>
              <a:t>тимул больше работать и инвестировать в бизнес</a:t>
            </a:r>
            <a:endParaRPr lang="en-US"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и в человеческий капитал</a:t>
            </a:r>
            <a:endParaRPr lang="en-US" sz="2400" dirty="0"/>
          </a:p>
        </p:txBody>
      </p:sp>
      <p:sp>
        <p:nvSpPr>
          <p:cNvPr id="8" name="Arrow: Down 7">
            <a:extLst>
              <a:ext uri="{FF2B5EF4-FFF2-40B4-BE49-F238E27FC236}">
                <a16:creationId xmlns:a16="http://schemas.microsoft.com/office/drawing/2014/main" id="{3120C078-CE3B-58E0-1AB6-969321CD0280}"/>
              </a:ext>
            </a:extLst>
          </p:cNvPr>
          <p:cNvSpPr/>
          <p:nvPr/>
        </p:nvSpPr>
        <p:spPr>
          <a:xfrm>
            <a:off x="5857461" y="3349665"/>
            <a:ext cx="273377" cy="36389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5C2231-4F76-E5E5-6211-45A0F701FF2F}"/>
              </a:ext>
            </a:extLst>
          </p:cNvPr>
          <p:cNvSpPr txBox="1"/>
          <p:nvPr/>
        </p:nvSpPr>
        <p:spPr>
          <a:xfrm>
            <a:off x="665670" y="3790538"/>
            <a:ext cx="10993651" cy="461665"/>
          </a:xfrm>
          <a:prstGeom prst="rect">
            <a:avLst/>
          </a:prstGeom>
          <a:noFill/>
          <a:ln>
            <a:solidFill>
              <a:schemeClr val="accent2">
                <a:lumMod val="75000"/>
              </a:schemeClr>
            </a:solidFill>
          </a:ln>
        </p:spPr>
        <p:txBody>
          <a:bodyPr wrap="none" rtlCol="0">
            <a:spAutoFit/>
          </a:bodyPr>
          <a:lstStyle/>
          <a:p>
            <a:r>
              <a:rPr lang="ru-RU" sz="2400" dirty="0">
                <a:latin typeface="Times New Roman" panose="02020603050405020304" pitchFamily="18" charset="0"/>
                <a:cs typeface="Times New Roman" panose="02020603050405020304" pitchFamily="18" charset="0"/>
              </a:rPr>
              <a:t>Рост расходов на образование и здравоохранение, рост продолжительности жизни</a:t>
            </a:r>
            <a:endParaRPr lang="en-US" sz="2400" dirty="0"/>
          </a:p>
        </p:txBody>
      </p:sp>
      <p:sp>
        <p:nvSpPr>
          <p:cNvPr id="10" name="TextBox 9">
            <a:extLst>
              <a:ext uri="{FF2B5EF4-FFF2-40B4-BE49-F238E27FC236}">
                <a16:creationId xmlns:a16="http://schemas.microsoft.com/office/drawing/2014/main" id="{8AF1E834-1FF9-4D55-DDE4-2753C5ECF1B7}"/>
              </a:ext>
            </a:extLst>
          </p:cNvPr>
          <p:cNvSpPr txBox="1"/>
          <p:nvPr/>
        </p:nvSpPr>
        <p:spPr>
          <a:xfrm>
            <a:off x="2193685" y="4833325"/>
            <a:ext cx="7600927" cy="830997"/>
          </a:xfrm>
          <a:prstGeom prst="rect">
            <a:avLst/>
          </a:prstGeom>
          <a:noFill/>
          <a:ln>
            <a:solidFill>
              <a:srgbClr val="C00000"/>
            </a:solidFill>
          </a:ln>
        </p:spPr>
        <p:txBody>
          <a:bodyPr wrap="none" rtlCol="0">
            <a:spAutoFit/>
          </a:bodyPr>
          <a:lstStyle/>
          <a:p>
            <a:r>
              <a:rPr lang="ru-RU" sz="2400" dirty="0">
                <a:latin typeface="Times New Roman" panose="02020603050405020304" pitchFamily="18" charset="0"/>
                <a:cs typeface="Times New Roman" panose="02020603050405020304" pitchFamily="18" charset="0"/>
              </a:rPr>
              <a:t>Достижения в образовании, здравоохранении </a:t>
            </a:r>
          </a:p>
          <a:p>
            <a:r>
              <a:rPr lang="ru-RU" sz="2400" u="sng" dirty="0">
                <a:latin typeface="Times New Roman" panose="02020603050405020304" pitchFamily="18" charset="0"/>
                <a:cs typeface="Times New Roman" panose="02020603050405020304" pitchFamily="18" charset="0"/>
              </a:rPr>
              <a:t>свобода слова (научной дискуссии) </a:t>
            </a:r>
            <a:r>
              <a:rPr lang="ru-RU" sz="2400" dirty="0">
                <a:latin typeface="Times New Roman" panose="02020603050405020304" pitchFamily="18" charset="0"/>
                <a:cs typeface="Times New Roman" panose="02020603050405020304" pitchFamily="18" charset="0"/>
              </a:rPr>
              <a:t>= современная наука</a:t>
            </a:r>
            <a:endParaRPr lang="en-US" sz="2400" dirty="0"/>
          </a:p>
        </p:txBody>
      </p:sp>
      <p:sp>
        <p:nvSpPr>
          <p:cNvPr id="11" name="Arrow: Down 10">
            <a:extLst>
              <a:ext uri="{FF2B5EF4-FFF2-40B4-BE49-F238E27FC236}">
                <a16:creationId xmlns:a16="http://schemas.microsoft.com/office/drawing/2014/main" id="{8E88B2E1-7E45-96D2-59EB-52F4610845E1}"/>
              </a:ext>
            </a:extLst>
          </p:cNvPr>
          <p:cNvSpPr/>
          <p:nvPr/>
        </p:nvSpPr>
        <p:spPr>
          <a:xfrm>
            <a:off x="5851450" y="4346285"/>
            <a:ext cx="273377" cy="36389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E7C1F6D3-6B34-2025-D968-E21EEFAA8365}"/>
              </a:ext>
            </a:extLst>
          </p:cNvPr>
          <p:cNvSpPr/>
          <p:nvPr/>
        </p:nvSpPr>
        <p:spPr>
          <a:xfrm>
            <a:off x="5822623" y="5762905"/>
            <a:ext cx="273377" cy="36389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60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F696-3FFC-40F5-B88F-64ED6B417469}"/>
              </a:ext>
            </a:extLst>
          </p:cNvPr>
          <p:cNvSpPr>
            <a:spLocks noGrp="1"/>
          </p:cNvSpPr>
          <p:nvPr>
            <p:ph type="title"/>
          </p:nvPr>
        </p:nvSpPr>
        <p:spPr>
          <a:xfrm>
            <a:off x="838200" y="111125"/>
            <a:ext cx="10515600" cy="1325563"/>
          </a:xfrm>
        </p:spPr>
        <p:txBody>
          <a:bodyPr/>
          <a:lstStyle/>
          <a:p>
            <a:r>
              <a:rPr lang="ru-RU" dirty="0">
                <a:latin typeface="Times New Roman" panose="02020603050405020304" pitchFamily="18" charset="0"/>
                <a:cs typeface="Times New Roman" panose="02020603050405020304" pitchFamily="18" charset="0"/>
              </a:rPr>
              <a:t>Справедливая судебная система непредставима без</a:t>
            </a:r>
            <a:r>
              <a:rPr lang="en-US"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37827F-0CBE-4102-91E2-A11689707DDC}"/>
              </a:ext>
            </a:extLst>
          </p:cNvPr>
          <p:cNvSpPr>
            <a:spLocks noGrp="1"/>
          </p:cNvSpPr>
          <p:nvPr>
            <p:ph idx="1"/>
          </p:nvPr>
        </p:nvSpPr>
        <p:spPr>
          <a:xfrm>
            <a:off x="838200" y="1660391"/>
            <a:ext cx="10515600" cy="5116512"/>
          </a:xfrm>
        </p:spPr>
        <p:txBody>
          <a:bodyPr/>
          <a:lstStyle/>
          <a:p>
            <a:r>
              <a:rPr lang="ru-RU" dirty="0">
                <a:latin typeface="Times New Roman" panose="02020603050405020304" pitchFamily="18" charset="0"/>
                <a:cs typeface="Times New Roman" panose="02020603050405020304" pitchFamily="18" charset="0"/>
              </a:rPr>
              <a:t>Надлежащего правового процесса</a:t>
            </a:r>
            <a:r>
              <a:rPr lang="en-GB" dirty="0">
                <a:latin typeface="Times New Roman" panose="02020603050405020304" pitchFamily="18" charset="0"/>
                <a:cs typeface="Times New Roman" panose="02020603050405020304" pitchFamily="18" charset="0"/>
              </a:rPr>
              <a:t> (Due Process of Law)</a:t>
            </a:r>
            <a:r>
              <a:rPr lang="ru-RU" dirty="0">
                <a:latin typeface="Times New Roman" panose="02020603050405020304" pitchFamily="18" charset="0"/>
                <a:cs typeface="Times New Roman" panose="02020603050405020304" pitchFamily="18" charset="0"/>
              </a:rPr>
              <a:t> и независимого, беспристрастного суда.</a:t>
            </a:r>
          </a:p>
          <a:p>
            <a:pPr marL="0" indent="0">
              <a:buNone/>
            </a:pPr>
            <a:r>
              <a:rPr lang="ru-RU" dirty="0">
                <a:latin typeface="Times New Roman" panose="02020603050405020304" pitchFamily="18" charset="0"/>
                <a:cs typeface="Times New Roman" panose="02020603050405020304" pitchFamily="18" charset="0"/>
              </a:rPr>
              <a:t>Надлежащий правовой процесс включает в себя:</a:t>
            </a:r>
          </a:p>
          <a:p>
            <a:r>
              <a:rPr lang="ru-RU" dirty="0">
                <a:latin typeface="Times New Roman" panose="02020603050405020304" pitchFamily="18" charset="0"/>
                <a:cs typeface="Times New Roman" panose="02020603050405020304" pitchFamily="18" charset="0"/>
              </a:rPr>
              <a:t>Презумпцию невиновности (трактат </a:t>
            </a:r>
            <a:r>
              <a:rPr lang="ru-RU" dirty="0" err="1">
                <a:latin typeface="Times New Roman" panose="02020603050405020304" pitchFamily="18" charset="0"/>
                <a:cs typeface="Times New Roman" panose="02020603050405020304" pitchFamily="18" charset="0"/>
              </a:rPr>
              <a:t>Санхедрин</a:t>
            </a:r>
            <a:r>
              <a:rPr lang="ru-RU" dirty="0">
                <a:latin typeface="Times New Roman" panose="02020603050405020304" pitchFamily="18" charset="0"/>
                <a:cs typeface="Times New Roman" panose="02020603050405020304" pitchFamily="18" charset="0"/>
              </a:rPr>
              <a:t> 17а, 40а) и защиту от самооговора</a:t>
            </a:r>
            <a:r>
              <a:rPr lang="en-GB"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Санхедрин</a:t>
            </a:r>
            <a:r>
              <a:rPr lang="ru-RU" dirty="0">
                <a:latin typeface="Times New Roman" panose="02020603050405020304" pitchFamily="18" charset="0"/>
                <a:cs typeface="Times New Roman" panose="02020603050405020304" pitchFamily="18" charset="0"/>
              </a:rPr>
              <a:t> 9б и 25а</a:t>
            </a:r>
            <a:r>
              <a:rPr lang="en-GB"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Состязательность процесса при сильной защите</a:t>
            </a:r>
          </a:p>
          <a:p>
            <a:r>
              <a:rPr lang="ru-RU" dirty="0">
                <a:latin typeface="Times New Roman" panose="02020603050405020304" pitchFamily="18" charset="0"/>
                <a:cs typeface="Times New Roman" panose="02020603050405020304" pitchFamily="18" charset="0"/>
              </a:rPr>
              <a:t>По тяжелым уголовным обвинениям – обязанность обвинителя доказывать преступный умысел</a:t>
            </a:r>
          </a:p>
          <a:p>
            <a:r>
              <a:rPr lang="ru-RU" dirty="0">
                <a:latin typeface="Times New Roman" panose="02020603050405020304" pitchFamily="18" charset="0"/>
                <a:cs typeface="Times New Roman" panose="02020603050405020304" pitchFamily="18" charset="0"/>
              </a:rPr>
              <a:t>Некоторые «новые преступления» несовместимы с требованиями надлежащего правового процесса</a:t>
            </a:r>
            <a:endParaRPr lang="LID409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3B6B104-EB5F-BFF5-2156-EFC7917E136E}"/>
              </a:ext>
            </a:extLst>
          </p:cNvPr>
          <p:cNvPicPr>
            <a:picLocks noChangeAspect="1"/>
          </p:cNvPicPr>
          <p:nvPr/>
        </p:nvPicPr>
        <p:blipFill>
          <a:blip r:embed="rId3"/>
          <a:stretch>
            <a:fillRect/>
          </a:stretch>
        </p:blipFill>
        <p:spPr>
          <a:xfrm>
            <a:off x="291301" y="1355548"/>
            <a:ext cx="11212490" cy="304843"/>
          </a:xfrm>
          <a:prstGeom prst="rect">
            <a:avLst/>
          </a:prstGeom>
        </p:spPr>
      </p:pic>
      <p:pic>
        <p:nvPicPr>
          <p:cNvPr id="2050" name="Picture 2" descr="Суд отказал в иске к президенту ПАНО, поданном из-за невозбуждения  дисциплинарного производства">
            <a:extLst>
              <a:ext uri="{FF2B5EF4-FFF2-40B4-BE49-F238E27FC236}">
                <a16:creationId xmlns:a16="http://schemas.microsoft.com/office/drawing/2014/main" id="{3FC21F7A-D59B-596C-3CED-10990AB6E611}"/>
              </a:ext>
            </a:extLst>
          </p:cNvPr>
          <p:cNvPicPr>
            <a:picLocks noChangeAspect="1" noChangeArrowheads="1"/>
          </p:cNvPicPr>
          <p:nvPr/>
        </p:nvPicPr>
        <p:blipFill rotWithShape="1">
          <a:blip r:embed="rId4">
            <a:alphaModFix amt="40000"/>
            <a:extLst>
              <a:ext uri="{28A0092B-C50C-407E-A947-70E740481C1C}">
                <a14:useLocalDpi xmlns:a14="http://schemas.microsoft.com/office/drawing/2010/main" val="0"/>
              </a:ext>
            </a:extLst>
          </a:blip>
          <a:srcRect l="2348" r="29610"/>
          <a:stretch/>
        </p:blipFill>
        <p:spPr bwMode="auto">
          <a:xfrm>
            <a:off x="8804635" y="3677355"/>
            <a:ext cx="3387365" cy="318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03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7308</TotalTime>
  <Words>4435</Words>
  <Application>Microsoft Office PowerPoint</Application>
  <PresentationFormat>Widescreen</PresentationFormat>
  <Paragraphs>213</Paragraphs>
  <Slides>31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PowerPoint Presentation</vt:lpstr>
      <vt:lpstr>PowerPoint Presentation</vt:lpstr>
      <vt:lpstr>Некоторые факты об экономике Израиля - статистика</vt:lpstr>
      <vt:lpstr>Некоторые важные факты об экономике Израиля: деловой климат</vt:lpstr>
      <vt:lpstr>Заповедано в Пятикнижии и Пророках</vt:lpstr>
      <vt:lpstr>Справедливый суд и экономический рост</vt:lpstr>
      <vt:lpstr>«Революция трудолюбия» и «промышленная революция»</vt:lpstr>
      <vt:lpstr>«Благодетельный цикл »</vt:lpstr>
      <vt:lpstr>Справедливая судебная система непредставима без:</vt:lpstr>
      <vt:lpstr>Как строятся известные судебные системы приличного качества?</vt:lpstr>
      <vt:lpstr>Что такое независимость суда?</vt:lpstr>
      <vt:lpstr>Основные решения, приведшие к конфликту вокруг судебной реформы</vt:lpstr>
      <vt:lpstr>Основные компоненты реформы, предложенной Яривом Левином</vt:lpstr>
      <vt:lpstr>Реформа и независимость суда в Израиле – забытий сюжет</vt:lpstr>
      <vt:lpstr>Независимость суда – забытый сюжет</vt:lpstr>
      <vt:lpstr>«Кто ж его посадит» - тест</vt:lpstr>
      <vt:lpstr>Тест 2: Способность сбалансировать бюджет без создания условий для экономического роста</vt:lpstr>
      <vt:lpstr>Не чините то, что еще не сломалось</vt:lpstr>
      <vt:lpstr>Новые виды «преступлений»: «Разжигание ненависти» (Hate Speech) и новые виды «изнасилований»</vt:lpstr>
      <vt:lpstr>Почему такие типы дел привлекательны для системы и опасны для общества</vt:lpstr>
      <vt:lpstr>Презумпция невиновности, царица доказательств, обвинительный уклон и тикающая бомба</vt:lpstr>
      <vt:lpstr>Амирам бен Улиель. Государство Израиль против человека с пейсами</vt:lpstr>
      <vt:lpstr>Сколько стоит еврейская жизнь по расчетам наших судей?</vt:lpstr>
      <vt:lpstr>Не все арабские жизни одинаковы</vt:lpstr>
      <vt:lpstr>Как же им не стыдно?</vt:lpstr>
      <vt:lpstr>Запрет дерегулирования</vt:lpstr>
      <vt:lpstr>Все подсудно, применительно к свободе контракта</vt:lpstr>
      <vt:lpstr>Корни «народного гнева» на реформу</vt:lpstr>
      <vt:lpstr>Рекомендации: Справедливый суд – ответственность, но не монополия</vt:lpstr>
      <vt:lpstr>Рекомендации: основные требования к судебной реформе</vt:lpstr>
      <vt:lpstr>Для дополнительного чтения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Судебная реформа</dc:title>
  <dc:creator>Moshe Yanovskiy</dc:creator>
  <cp:lastModifiedBy>Moshe Yanovskiy</cp:lastModifiedBy>
  <cp:revision>149</cp:revision>
  <dcterms:created xsi:type="dcterms:W3CDTF">2020-05-31T16:56:56Z</dcterms:created>
  <dcterms:modified xsi:type="dcterms:W3CDTF">2023-07-02T04:46:51Z</dcterms:modified>
</cp:coreProperties>
</file>