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1" r:id="rId5"/>
    <p:sldId id="259" r:id="rId6"/>
    <p:sldId id="260" r:id="rId7"/>
    <p:sldId id="272" r:id="rId8"/>
    <p:sldId id="261" r:id="rId9"/>
    <p:sldId id="262" r:id="rId10"/>
    <p:sldId id="263" r:id="rId11"/>
    <p:sldId id="274" r:id="rId12"/>
    <p:sldId id="264" r:id="rId13"/>
    <p:sldId id="265" r:id="rId14"/>
    <p:sldId id="266" r:id="rId15"/>
    <p:sldId id="267" r:id="rId16"/>
    <p:sldId id="268" r:id="rId17"/>
    <p:sldId id="269" r:id="rId18"/>
    <p:sldId id="270" r:id="rId19"/>
    <p:sldId id="273"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AFC0C7-7DD7-448F-A2E1-24E861F15139}" type="datetimeFigureOut">
              <a:rPr lang="en-US" smtClean="0"/>
              <a:t>10/23/2019</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50F583-F4C0-411E-AD72-559D216F662A}" type="slidenum">
              <a:rPr lang="en-US" smtClean="0"/>
              <a:t>‹#›</a:t>
            </a:fld>
            <a:endParaRPr lang="en-US"/>
          </a:p>
        </p:txBody>
      </p:sp>
    </p:spTree>
    <p:extLst>
      <p:ext uri="{BB962C8B-B14F-4D97-AF65-F5344CB8AC3E}">
        <p14:creationId xmlns:p14="http://schemas.microsoft.com/office/powerpoint/2010/main" val="3381777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aier.org/article/many-threats-liberal-project"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nber.org/papers/w18441"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instecontransit.ru/proekty/institucionalnye-ogranicheniya-sovremennogo-ekonomicheskogo-rost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ff.org/explore-freedom/article/cooperation-capitalrich-laborrich-countries-part-1/"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1. </a:t>
            </a:r>
            <a:r>
              <a:rPr lang="ru-RU" dirty="0" smtClean="0"/>
              <a:t>Поэтому</a:t>
            </a:r>
            <a:r>
              <a:rPr lang="ru-RU" baseline="0" dirty="0" smtClean="0"/>
              <a:t> мы пока отказались от рассмотрения важных проблем банковской системы и денег а также проблем с защитой интеллектуальной собственности. </a:t>
            </a:r>
            <a:r>
              <a:rPr lang="en-US" dirty="0" smtClean="0"/>
              <a:t>A State, then, has one of two ends in view; it designs either to promote happiness, or simply to prevent evil «</a:t>
            </a:r>
            <a:r>
              <a:rPr lang="ru-RU" dirty="0" smtClean="0"/>
              <a:t>Поставь …  царя .. И золота и серебра не умножит … но только на жалование войску»</a:t>
            </a:r>
          </a:p>
          <a:p>
            <a:r>
              <a:rPr lang="en-US" dirty="0" smtClean="0"/>
              <a:t>2</a:t>
            </a:r>
            <a:r>
              <a:rPr lang="ru-RU" dirty="0" smtClean="0"/>
              <a:t>. Гайдар однажды в конце 1998 года предложил обдумать предложения по экономической программе с допущением о том что политических ограничений не существует.</a:t>
            </a:r>
          </a:p>
          <a:p>
            <a:r>
              <a:rPr lang="ru-RU" dirty="0" smtClean="0"/>
              <a:t>Мы использовали этот мысленный эксперимент при написании данной книги. Мы также исходили из того что политические рекомендации не могут и не должны строиться на «оригинальных», экспериментальных </a:t>
            </a:r>
            <a:r>
              <a:rPr lang="ru-RU" dirty="0" err="1" smtClean="0"/>
              <a:t>неапробированных</a:t>
            </a:r>
            <a:r>
              <a:rPr lang="ru-RU" dirty="0" smtClean="0"/>
              <a:t> идеях. То есть отказ от изобретенных авторских рецептов стал важным ограничением в нашей работе.</a:t>
            </a:r>
          </a:p>
          <a:p>
            <a:r>
              <a:rPr lang="ru-RU" dirty="0" smtClean="0"/>
              <a:t>То есть наши рецепты основаны на предложениях по использованию лучшего с нашей точки зрения опыта передовых стран. Это не всегда удобно и приятно. Так мы вынуждены были отказаться из-за дефицита положительных исторических примеров от очень важной темы денег и банков коснувшись ее лишь слегка в связи с проблемой дефицита бюджета и государственного долга.</a:t>
            </a:r>
            <a:endParaRPr lang="en-US" dirty="0" smtClean="0"/>
          </a:p>
          <a:p>
            <a:r>
              <a:rPr lang="en-US" dirty="0" smtClean="0"/>
              <a:t>3</a:t>
            </a:r>
            <a:r>
              <a:rPr lang="ru-RU" dirty="0" smtClean="0"/>
              <a:t>. Важной особенностью книги является пакет внешних приложений по разным темам. Там обычно содержатся подробный</a:t>
            </a:r>
            <a:r>
              <a:rPr lang="ru-RU" baseline="0" dirty="0" smtClean="0"/>
              <a:t> обзор литературы, примеры, ссылки на данные  и т.п. К примеру, автономия государственной службы как предлагаемый к упразднению институт упомянут в книге лишь однажды но подробно о проблеме написано только в приложении «Группы, враждебные реформам, и возможность компромисса»: https://ssrn.com/abstract=3124412 </a:t>
            </a:r>
          </a:p>
          <a:p>
            <a:endParaRPr lang="ru-RU" baseline="0" dirty="0" smtClean="0"/>
          </a:p>
          <a:p>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2</a:t>
            </a:fld>
            <a:endParaRPr lang="en-US"/>
          </a:p>
        </p:txBody>
      </p:sp>
    </p:spTree>
    <p:extLst>
      <p:ext uri="{BB962C8B-B14F-4D97-AF65-F5344CB8AC3E}">
        <p14:creationId xmlns:p14="http://schemas.microsoft.com/office/powerpoint/2010/main" val="3332231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eriod"/>
            </a:pPr>
            <a:r>
              <a:rPr lang="en-US" dirty="0" smtClean="0"/>
              <a:t>https://www.youtube.com/watch?v=7QSIIzbYRdo </a:t>
            </a:r>
            <a:r>
              <a:rPr lang="ru-RU" dirty="0" smtClean="0"/>
              <a:t>; «Почему не может быть процветающего общества без уважаемого права наследования»:  </a:t>
            </a:r>
            <a:r>
              <a:rPr lang="en-US" dirty="0" smtClean="0"/>
              <a:t>https://ssrn.com/abstract=3119967</a:t>
            </a:r>
            <a:r>
              <a:rPr lang="ru-RU" dirty="0" smtClean="0"/>
              <a:t>  </a:t>
            </a:r>
          </a:p>
          <a:p>
            <a:pPr marL="228600" indent="-228600">
              <a:buAutoNum type="arabicPeriod"/>
            </a:pPr>
            <a:r>
              <a:rPr lang="ru-RU" dirty="0" smtClean="0"/>
              <a:t>Загадочная избирательность в борьбе с дискриминацией: </a:t>
            </a:r>
            <a:r>
              <a:rPr lang="en-US" dirty="0" smtClean="0"/>
              <a:t>https://ssrn.com/abstract=3061782</a:t>
            </a:r>
            <a:endParaRPr lang="ru-RU" dirty="0" smtClean="0"/>
          </a:p>
          <a:p>
            <a:pPr marL="0" indent="0">
              <a:buNone/>
            </a:pPr>
            <a:r>
              <a:rPr lang="ru-RU" dirty="0" smtClean="0"/>
              <a:t>3. (пример ликвидации антимонопольной службы в Грузии). Общее знание и понимание того, что последнее не соответствует действительности.</a:t>
            </a:r>
          </a:p>
          <a:p>
            <a:pPr marL="0" indent="0">
              <a:buNone/>
            </a:pPr>
            <a:r>
              <a:rPr lang="ru-RU" dirty="0" smtClean="0"/>
              <a:t>Смотри книгу – интервью </a:t>
            </a:r>
            <a:r>
              <a:rPr lang="ru-RU" dirty="0" err="1" smtClean="0"/>
              <a:t>В.Федорина</a:t>
            </a:r>
            <a:r>
              <a:rPr lang="ru-RU" baseline="0" dirty="0" smtClean="0"/>
              <a:t> («Дорога к свободе. Беседы с </a:t>
            </a:r>
            <a:r>
              <a:rPr lang="ru-RU" baseline="0" dirty="0" err="1" smtClean="0"/>
              <a:t>Кахой</a:t>
            </a:r>
            <a:r>
              <a:rPr lang="ru-RU" baseline="0" dirty="0" smtClean="0"/>
              <a:t> </a:t>
            </a:r>
            <a:r>
              <a:rPr lang="ru-RU" baseline="0" dirty="0" err="1" smtClean="0"/>
              <a:t>Бендукидзе</a:t>
            </a:r>
            <a:r>
              <a:rPr lang="ru-RU" baseline="0" dirty="0" smtClean="0"/>
              <a:t>») </a:t>
            </a:r>
            <a:r>
              <a:rPr lang="en-US" baseline="0" dirty="0" smtClean="0"/>
              <a:t>https://www.ozon.ru/context/detail/id/34597225/</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13</a:t>
            </a:fld>
            <a:endParaRPr lang="en-US"/>
          </a:p>
        </p:txBody>
      </p:sp>
    </p:spTree>
    <p:extLst>
      <p:ext uri="{BB962C8B-B14F-4D97-AF65-F5344CB8AC3E}">
        <p14:creationId xmlns:p14="http://schemas.microsoft.com/office/powerpoint/2010/main" val="1206032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https://www.youtube.com/watch?v=aUwTyycRoCQ   let me devour your flash because I know how to use it better than you do (</a:t>
            </a:r>
            <a:r>
              <a:rPr lang="en-US" dirty="0" err="1" smtClean="0"/>
              <a:t>A.Klavan</a:t>
            </a:r>
            <a:r>
              <a:rPr lang="en-US" dirty="0" smtClean="0"/>
              <a:t> The Night of alive Government)</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14</a:t>
            </a:fld>
            <a:endParaRPr lang="en-US"/>
          </a:p>
        </p:txBody>
      </p:sp>
    </p:spTree>
    <p:extLst>
      <p:ext uri="{BB962C8B-B14F-4D97-AF65-F5344CB8AC3E}">
        <p14:creationId xmlns:p14="http://schemas.microsoft.com/office/powerpoint/2010/main" val="4120606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Воспроизводство все более радикальных и абсурдных (если игнорировать цель – установление тоталитарной власти) требований</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15</a:t>
            </a:fld>
            <a:endParaRPr lang="en-US"/>
          </a:p>
        </p:txBody>
      </p:sp>
    </p:spTree>
    <p:extLst>
      <p:ext uri="{BB962C8B-B14F-4D97-AF65-F5344CB8AC3E}">
        <p14:creationId xmlns:p14="http://schemas.microsoft.com/office/powerpoint/2010/main" val="888298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1. Бегство от ответственности одних и желание руководить других (либо в случае бюрократа оба вместе – руководить без ограничений и без ответственности).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Угрозы свободе: современные и будущие</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по</a:t>
            </a:r>
            <a:r>
              <a:rPr lang="ru-RU" sz="1200" kern="1200" baseline="0" dirty="0" smtClean="0">
                <a:solidFill>
                  <a:schemeClr val="tx1"/>
                </a:solidFill>
                <a:effectLst/>
                <a:latin typeface="+mn-lt"/>
                <a:ea typeface="+mn-ea"/>
                <a:cs typeface="+mn-cs"/>
              </a:rPr>
              <a:t> версии Питера </a:t>
            </a:r>
            <a:r>
              <a:rPr lang="ru-RU" sz="1200" kern="1200" baseline="0" dirty="0" err="1" smtClean="0">
                <a:solidFill>
                  <a:schemeClr val="tx1"/>
                </a:solidFill>
                <a:effectLst/>
                <a:latin typeface="+mn-lt"/>
                <a:ea typeface="+mn-ea"/>
                <a:cs typeface="+mn-cs"/>
              </a:rPr>
              <a:t>Боттке</a:t>
            </a:r>
            <a:r>
              <a:rPr lang="ru-RU" sz="1200" kern="1200" baseline="0" dirty="0" smtClean="0">
                <a:solidFill>
                  <a:schemeClr val="tx1"/>
                </a:solidFill>
                <a:effectLst/>
                <a:latin typeface="+mn-lt"/>
                <a:ea typeface="+mn-ea"/>
                <a:cs typeface="+mn-cs"/>
              </a:rPr>
              <a:t> – заговоры левых экстремистов и правых националистов</a:t>
            </a:r>
            <a:r>
              <a:rPr lang="ru-RU" sz="1200" kern="1200" dirty="0" smtClean="0">
                <a:solidFill>
                  <a:schemeClr val="tx1"/>
                </a:solidFill>
                <a:effectLst/>
                <a:latin typeface="+mn-lt"/>
                <a:ea typeface="+mn-ea"/>
                <a:cs typeface="+mn-cs"/>
              </a:rPr>
              <a:t> </a:t>
            </a:r>
            <a:r>
              <a:rPr lang="ru-RU" sz="1200" u="sng" kern="1200" dirty="0" smtClean="0">
                <a:solidFill>
                  <a:schemeClr val="tx1"/>
                </a:solidFill>
                <a:effectLst/>
                <a:latin typeface="+mn-lt"/>
                <a:ea typeface="+mn-ea"/>
                <a:cs typeface="+mn-cs"/>
                <a:hlinkClick r:id="rId3"/>
              </a:rPr>
              <a:t>https://www.aier.org/article/many-threats-liberal-project</a:t>
            </a:r>
            <a:r>
              <a:rPr lang="ru-RU"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ru-RU" dirty="0" smtClean="0"/>
              <a:t>2. Прежде всего, «Записки федералиста» </a:t>
            </a:r>
            <a:r>
              <a:rPr lang="en-US" dirty="0" smtClean="0"/>
              <a:t>http://www.let.rug.nl/usa/documents/1786-1800/the-federalist-papers/ ;</a:t>
            </a:r>
            <a:r>
              <a:rPr lang="en-US" baseline="0" dirty="0" smtClean="0"/>
              <a:t> (</a:t>
            </a:r>
            <a:r>
              <a:rPr lang="ru-RU" baseline="0" dirty="0" smtClean="0"/>
              <a:t>русский перевод: </a:t>
            </a:r>
            <a:r>
              <a:rPr lang="en-US" baseline="0" smtClean="0"/>
              <a:t>http://grachev62.narod.ru/Fed/Fed_ogl.htm)</a:t>
            </a:r>
            <a:r>
              <a:rPr lang="ru-RU" dirty="0" smtClean="0"/>
              <a:t>– опыт античных республик и Голландии. Смотри также документы</a:t>
            </a:r>
            <a:r>
              <a:rPr lang="ru-RU" baseline="0" dirty="0" smtClean="0"/>
              <a:t> по каждому положению Конституции в сборнике </a:t>
            </a:r>
            <a:r>
              <a:rPr lang="en-US" baseline="0" dirty="0" smtClean="0"/>
              <a:t>Founders Constitution: http://press-pubs.uchicago.edu/founders/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17</a:t>
            </a:fld>
            <a:endParaRPr lang="en-US"/>
          </a:p>
        </p:txBody>
      </p:sp>
    </p:spTree>
    <p:extLst>
      <p:ext uri="{BB962C8B-B14F-4D97-AF65-F5344CB8AC3E}">
        <p14:creationId xmlns:p14="http://schemas.microsoft.com/office/powerpoint/2010/main" val="288103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eriod"/>
            </a:pPr>
            <a:r>
              <a:rPr lang="ru-RU" dirty="0" smtClean="0"/>
              <a:t>то есть европейцы 300 лет продвигались к </a:t>
            </a:r>
            <a:r>
              <a:rPr lang="ru-RU" dirty="0" err="1" smtClean="0"/>
              <a:t>бОльшей</a:t>
            </a:r>
            <a:r>
              <a:rPr lang="ru-RU" dirty="0" smtClean="0"/>
              <a:t> свободе, ответственности и конкуренции. Вернутся на известный маршрут проще чем пролагать его заново</a:t>
            </a:r>
          </a:p>
          <a:p>
            <a:pPr marL="228600" indent="-228600">
              <a:buAutoNum type="arabicPeriod"/>
            </a:pPr>
            <a:r>
              <a:rPr lang="ru-RU" dirty="0" smtClean="0"/>
              <a:t>Обзоры по истории огосударствления образования </a:t>
            </a:r>
            <a:r>
              <a:rPr lang="en-US" dirty="0" smtClean="0"/>
              <a:t>https://ssrn.com/abstract=2952385 </a:t>
            </a:r>
            <a:r>
              <a:rPr lang="ru-RU" dirty="0" smtClean="0"/>
              <a:t> (и состояние накануне),</a:t>
            </a:r>
            <a:r>
              <a:rPr lang="ru-RU" baseline="0" dirty="0" smtClean="0"/>
              <a:t> здравоохранения </a:t>
            </a:r>
            <a:r>
              <a:rPr lang="en-US" baseline="0" dirty="0" smtClean="0"/>
              <a:t>https://ssrn.com/abstract=3029673</a:t>
            </a:r>
            <a:r>
              <a:rPr lang="ru-RU" baseline="0" dirty="0" smtClean="0"/>
              <a:t>   (аналогично) и об истории благотворительности в США </a:t>
            </a:r>
            <a:r>
              <a:rPr lang="en-US" baseline="0" dirty="0" smtClean="0"/>
              <a:t>https://papers.ssrn.com/abstract=3461196</a:t>
            </a:r>
            <a:r>
              <a:rPr lang="ru-RU" baseline="0" dirty="0" smtClean="0"/>
              <a:t>.</a:t>
            </a:r>
          </a:p>
          <a:p>
            <a:pPr marL="228600" indent="-228600">
              <a:buAutoNum type="arabicPeriod"/>
            </a:pPr>
            <a:r>
              <a:rPr lang="ru-RU" baseline="0" dirty="0" smtClean="0"/>
              <a:t>См. </a:t>
            </a:r>
            <a:r>
              <a:rPr lang="ru-RU" baseline="0" dirty="0" smtClean="0"/>
              <a:t>де </a:t>
            </a:r>
            <a:r>
              <a:rPr lang="ru-RU" baseline="0" dirty="0" err="1" smtClean="0"/>
              <a:t>Токвиля</a:t>
            </a:r>
            <a:r>
              <a:rPr lang="ru-RU" baseline="0" dirty="0" smtClean="0"/>
              <a:t>, </a:t>
            </a:r>
            <a:r>
              <a:rPr lang="ru-RU" baseline="0" dirty="0" err="1" smtClean="0"/>
              <a:t>Д.Грина</a:t>
            </a:r>
            <a:r>
              <a:rPr lang="ru-RU" baseline="0" dirty="0" smtClean="0"/>
              <a:t>, М. </a:t>
            </a:r>
            <a:r>
              <a:rPr lang="ru-RU" baseline="0" dirty="0" err="1" smtClean="0"/>
              <a:t>Эберштадт</a:t>
            </a:r>
            <a:r>
              <a:rPr lang="ru-RU" baseline="0" dirty="0" smtClean="0"/>
              <a:t>. Последнюю в частности в обзоре </a:t>
            </a:r>
            <a:r>
              <a:rPr lang="ru-RU" baseline="0" dirty="0" smtClean="0"/>
              <a:t>«Перспективы вытеснения монотеизма, семьи, гражданского общества и частной собственности» </a:t>
            </a:r>
            <a:r>
              <a:rPr lang="en-US" baseline="0" dirty="0" smtClean="0"/>
              <a:t>https://ssrn.com/abstract=3391548</a:t>
            </a:r>
            <a:r>
              <a:rPr lang="ru-RU" baseline="0" dirty="0" smtClean="0"/>
              <a:t>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18</a:t>
            </a:fld>
            <a:endParaRPr lang="en-US"/>
          </a:p>
        </p:txBody>
      </p:sp>
    </p:spTree>
    <p:extLst>
      <p:ext uri="{BB962C8B-B14F-4D97-AF65-F5344CB8AC3E}">
        <p14:creationId xmlns:p14="http://schemas.microsoft.com/office/powerpoint/2010/main" val="3267191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1.</a:t>
            </a:r>
            <a:r>
              <a:rPr lang="en-US" baseline="0" dirty="0" smtClean="0"/>
              <a:t> </a:t>
            </a:r>
            <a:r>
              <a:rPr lang="ru-RU" baseline="0" dirty="0" smtClean="0"/>
              <a:t>Выйти хотя бы на уровень Вольтера и </a:t>
            </a:r>
            <a:r>
              <a:rPr lang="ru-RU" baseline="0" dirty="0" err="1" smtClean="0"/>
              <a:t>Хайека</a:t>
            </a:r>
            <a:r>
              <a:rPr lang="ru-RU" baseline="0" dirty="0" smtClean="0"/>
              <a:t>, не любивших религию, но понимавших  пользу от нее. </a:t>
            </a:r>
            <a:endParaRPr lang="en-US" dirty="0" smtClean="0"/>
          </a:p>
          <a:p>
            <a:r>
              <a:rPr lang="en-US" dirty="0" smtClean="0"/>
              <a:t>2</a:t>
            </a:r>
            <a:r>
              <a:rPr lang="ru-RU" dirty="0" smtClean="0"/>
              <a:t>.</a:t>
            </a:r>
            <a:r>
              <a:rPr lang="en-US" dirty="0" smtClean="0"/>
              <a:t> </a:t>
            </a:r>
            <a:r>
              <a:rPr lang="ru-RU" dirty="0" smtClean="0"/>
              <a:t>Почему</a:t>
            </a:r>
            <a:r>
              <a:rPr lang="ru-RU" baseline="0" dirty="0" smtClean="0"/>
              <a:t> не может быть процветающего общества без уважаемого права наследования </a:t>
            </a:r>
            <a:r>
              <a:rPr lang="en-US" baseline="0" dirty="0" smtClean="0"/>
              <a:t>https://ssrn.com/abstract=3119967</a:t>
            </a:r>
            <a:endParaRPr lang="en-US" dirty="0" smtClean="0"/>
          </a:p>
          <a:p>
            <a:r>
              <a:rPr lang="en-US" dirty="0" smtClean="0"/>
              <a:t>3</a:t>
            </a:r>
            <a:r>
              <a:rPr lang="ru-RU" dirty="0" smtClean="0"/>
              <a:t>. Де </a:t>
            </a:r>
            <a:r>
              <a:rPr lang="ru-RU" dirty="0" err="1" smtClean="0"/>
              <a:t>Фрис</a:t>
            </a:r>
            <a:r>
              <a:rPr lang="ru-RU" dirty="0" smtClean="0"/>
              <a:t> «Революция трудолюбия» М.: «Дело» 2016, см.</a:t>
            </a:r>
            <a:r>
              <a:rPr lang="ru-RU" baseline="0" dirty="0" smtClean="0"/>
              <a:t> обзор: </a:t>
            </a:r>
            <a:r>
              <a:rPr lang="en-US" baseline="0" dirty="0" smtClean="0"/>
              <a:t>https://www.academia.edu/38048747/</a:t>
            </a:r>
            <a:r>
              <a:rPr lang="ru-RU"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4</a:t>
            </a:r>
            <a:r>
              <a:rPr lang="ru-RU" baseline="0" dirty="0" smtClean="0"/>
              <a:t>. </a:t>
            </a:r>
            <a:r>
              <a:rPr lang="en-US" baseline="0" dirty="0" smtClean="0"/>
              <a:t> </a:t>
            </a:r>
            <a:r>
              <a:rPr lang="en-US" baseline="0" dirty="0" err="1" smtClean="0"/>
              <a:t>Acemoglu</a:t>
            </a:r>
            <a:r>
              <a:rPr lang="en-US" baseline="0" dirty="0" smtClean="0"/>
              <a:t> et al. </a:t>
            </a:r>
            <a:r>
              <a:rPr lang="en-US" sz="1200" b="0" i="0" kern="1200" dirty="0" smtClean="0">
                <a:solidFill>
                  <a:schemeClr val="tx1"/>
                </a:solidFill>
                <a:effectLst/>
                <a:latin typeface="+mn-lt"/>
                <a:ea typeface="+mn-ea"/>
                <a:cs typeface="+mn-cs"/>
              </a:rPr>
              <a:t>Can't We All Be More Like Scandinavians? Asymmetric Growth and Institutions in an Interdependent World</a:t>
            </a:r>
            <a:r>
              <a:rPr lang="ru-RU" sz="1200" b="0" i="0" kern="1200" dirty="0" smtClean="0">
                <a:solidFill>
                  <a:schemeClr val="tx1"/>
                </a:solidFill>
                <a:effectLst/>
                <a:latin typeface="+mn-lt"/>
                <a:ea typeface="+mn-ea"/>
                <a:cs typeface="+mn-cs"/>
              </a:rPr>
              <a:t> </a:t>
            </a:r>
            <a:r>
              <a:rPr lang="en-US" dirty="0" smtClean="0">
                <a:hlinkClick r:id="rId3"/>
              </a:rPr>
              <a:t>https://www.nber.org/papers/w18441</a:t>
            </a:r>
            <a:endParaRPr lang="en-US" sz="1200" b="0" i="0" kern="1200" dirty="0" smtClean="0">
              <a:solidFill>
                <a:schemeClr val="tx1"/>
              </a:solidFill>
              <a:effectLst/>
              <a:latin typeface="+mn-lt"/>
              <a:ea typeface="+mn-ea"/>
              <a:cs typeface="+mn-cs"/>
            </a:endParaRPr>
          </a:p>
          <a:p>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19</a:t>
            </a:fld>
            <a:endParaRPr lang="en-US"/>
          </a:p>
        </p:txBody>
      </p:sp>
    </p:spTree>
    <p:extLst>
      <p:ext uri="{BB962C8B-B14F-4D97-AF65-F5344CB8AC3E}">
        <p14:creationId xmlns:p14="http://schemas.microsoft.com/office/powerpoint/2010/main" val="916940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1.   Несколько заметок о моральности всеобщей избирательной привилегии </a:t>
            </a:r>
            <a:r>
              <a:rPr lang="ru-RU" sz="1200" b="0" i="0" kern="1200" dirty="0" smtClean="0">
                <a:solidFill>
                  <a:schemeClr val="tx1"/>
                </a:solidFill>
                <a:effectLst/>
                <a:latin typeface="+mn-lt"/>
                <a:ea typeface="+mn-ea"/>
                <a:cs typeface="+mn-cs"/>
              </a:rPr>
              <a:t>Экономическая политика. 2017. Т. 12. № 6. </a:t>
            </a:r>
            <a:r>
              <a:rPr lang="ru-RU" sz="1200" b="0" i="0" kern="1200" dirty="0" err="1" smtClean="0">
                <a:solidFill>
                  <a:schemeClr val="tx1"/>
                </a:solidFill>
                <a:effectLst/>
                <a:latin typeface="+mn-lt"/>
                <a:ea typeface="+mn-ea"/>
                <a:cs typeface="+mn-cs"/>
              </a:rPr>
              <a:t>сс</a:t>
            </a:r>
            <a:r>
              <a:rPr lang="ru-RU" sz="1200" b="0" i="0" kern="1200" dirty="0" smtClean="0">
                <a:solidFill>
                  <a:schemeClr val="tx1"/>
                </a:solidFill>
                <a:effectLst/>
                <a:latin typeface="+mn-lt"/>
                <a:ea typeface="+mn-ea"/>
                <a:cs typeface="+mn-cs"/>
              </a:rPr>
              <a:t>. 102–123 </a:t>
            </a:r>
            <a:r>
              <a:rPr lang="en-US" sz="1200" b="0" i="0" kern="1200" dirty="0" smtClean="0">
                <a:solidFill>
                  <a:schemeClr val="tx1"/>
                </a:solidFill>
                <a:effectLst/>
                <a:latin typeface="+mn-lt"/>
                <a:ea typeface="+mn-ea"/>
                <a:cs typeface="+mn-cs"/>
              </a:rPr>
              <a:t>https://ssrn.com/abstract=3125681</a:t>
            </a:r>
            <a:r>
              <a:rPr lang="ru-RU" sz="1200" b="0" i="0" kern="1200" dirty="0" smtClean="0">
                <a:solidFill>
                  <a:schemeClr val="tx1"/>
                </a:solidFill>
                <a:effectLst/>
                <a:latin typeface="+mn-lt"/>
                <a:ea typeface="+mn-ea"/>
                <a:cs typeface="+mn-cs"/>
              </a:rPr>
              <a:t> </a:t>
            </a:r>
            <a:endParaRPr lang="ru-RU" dirty="0" smtClean="0"/>
          </a:p>
          <a:p>
            <a:pPr marL="228600" indent="-228600">
              <a:buAutoNum type="arabicPeriod" startAt="2"/>
            </a:pPr>
            <a:r>
              <a:rPr lang="ru-RU" dirty="0" smtClean="0"/>
              <a:t>Существует ли реальная альтернатива всеобщей избирательной привилегии? Балтийский путь 1992 из ловушки </a:t>
            </a:r>
            <a:r>
              <a:rPr lang="en-US" dirty="0" smtClean="0"/>
              <a:t>https://ssrn.com/abstract=3077963</a:t>
            </a:r>
            <a:r>
              <a:rPr lang="ru-RU" dirty="0" smtClean="0"/>
              <a:t>; </a:t>
            </a:r>
            <a:r>
              <a:rPr lang="en-US" dirty="0" smtClean="0"/>
              <a:t/>
            </a:r>
            <a:br>
              <a:rPr lang="en-US" dirty="0" smtClean="0"/>
            </a:br>
            <a:r>
              <a:rPr lang="en-US" sz="1200" b="0" i="0" u="sng" kern="1200" dirty="0" smtClean="0">
                <a:solidFill>
                  <a:schemeClr val="tx1"/>
                </a:solidFill>
                <a:effectLst/>
                <a:latin typeface="+mn-lt"/>
                <a:ea typeface="+mn-ea"/>
                <a:cs typeface="+mn-cs"/>
              </a:rPr>
              <a:t>Universal Suffrage: The Century of Corrupting Incentives?</a:t>
            </a:r>
            <a:r>
              <a:rPr lang="ru-RU" sz="1200" b="0" i="0" u="sng"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rPr>
              <a:t>New Perspectives on Political Economy Vol. 14, No 1-2, 2018, pp. 63-89</a:t>
            </a:r>
            <a:r>
              <a:rPr lang="ru-RU" sz="1200" b="0" i="0" u="sng"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rPr>
              <a:t>https://ssrn.com/abstract=3436438</a:t>
            </a:r>
          </a:p>
          <a:p>
            <a:pPr marL="228600" indent="-228600">
              <a:buAutoNum type="arabicPeriod" startAt="2"/>
            </a:pPr>
            <a:r>
              <a:rPr lang="en-US" dirty="0" smtClean="0"/>
              <a:t>https://www.politico.eu/article/latvia-migration-asylum-crisis-baltics-eu/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20</a:t>
            </a:fld>
            <a:endParaRPr lang="en-US"/>
          </a:p>
        </p:txBody>
      </p:sp>
    </p:spTree>
    <p:extLst>
      <p:ext uri="{BB962C8B-B14F-4D97-AF65-F5344CB8AC3E}">
        <p14:creationId xmlns:p14="http://schemas.microsoft.com/office/powerpoint/2010/main" val="1285600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1.   Несколько заметок о моральности всеобщей избирательной привилегии </a:t>
            </a:r>
            <a:r>
              <a:rPr lang="ru-RU" sz="1200" b="0" i="0" kern="1200" dirty="0" smtClean="0">
                <a:solidFill>
                  <a:schemeClr val="tx1"/>
                </a:solidFill>
                <a:effectLst/>
                <a:latin typeface="+mn-lt"/>
                <a:ea typeface="+mn-ea"/>
                <a:cs typeface="+mn-cs"/>
              </a:rPr>
              <a:t>Экономическая политика. 2017. Т. 12. № 6. </a:t>
            </a:r>
            <a:r>
              <a:rPr lang="ru-RU" sz="1200" b="0" i="0" kern="1200" dirty="0" err="1" smtClean="0">
                <a:solidFill>
                  <a:schemeClr val="tx1"/>
                </a:solidFill>
                <a:effectLst/>
                <a:latin typeface="+mn-lt"/>
                <a:ea typeface="+mn-ea"/>
                <a:cs typeface="+mn-cs"/>
              </a:rPr>
              <a:t>сс</a:t>
            </a:r>
            <a:r>
              <a:rPr lang="ru-RU" sz="1200" b="0" i="0" kern="1200" dirty="0" smtClean="0">
                <a:solidFill>
                  <a:schemeClr val="tx1"/>
                </a:solidFill>
                <a:effectLst/>
                <a:latin typeface="+mn-lt"/>
                <a:ea typeface="+mn-ea"/>
                <a:cs typeface="+mn-cs"/>
              </a:rPr>
              <a:t>. 102–123 </a:t>
            </a:r>
            <a:r>
              <a:rPr lang="en-US" sz="1200" b="0" i="0" kern="1200" dirty="0" smtClean="0">
                <a:solidFill>
                  <a:schemeClr val="tx1"/>
                </a:solidFill>
                <a:effectLst/>
                <a:latin typeface="+mn-lt"/>
                <a:ea typeface="+mn-ea"/>
                <a:cs typeface="+mn-cs"/>
              </a:rPr>
              <a:t>https://ssrn.com/abstract=3125681</a:t>
            </a:r>
            <a:r>
              <a:rPr lang="ru-RU" sz="1200" b="0" i="0" kern="1200" dirty="0" smtClean="0">
                <a:solidFill>
                  <a:schemeClr val="tx1"/>
                </a:solidFill>
                <a:effectLst/>
                <a:latin typeface="+mn-lt"/>
                <a:ea typeface="+mn-ea"/>
                <a:cs typeface="+mn-cs"/>
              </a:rPr>
              <a:t> </a:t>
            </a:r>
            <a:endParaRPr lang="ru-RU" dirty="0" smtClean="0"/>
          </a:p>
          <a:p>
            <a:pPr marL="228600" indent="-228600">
              <a:buAutoNum type="arabicPeriod" startAt="2"/>
            </a:pPr>
            <a:r>
              <a:rPr lang="ru-RU" dirty="0" smtClean="0"/>
              <a:t>Существует ли реальная альтернатива всеобщей избирательной привилегии? Балтийский путь 1992 из ловушки </a:t>
            </a:r>
            <a:r>
              <a:rPr lang="en-US" dirty="0" smtClean="0"/>
              <a:t>https://ssrn.com/abstract=3077963</a:t>
            </a:r>
            <a:r>
              <a:rPr lang="ru-RU" dirty="0" smtClean="0"/>
              <a:t>; </a:t>
            </a:r>
            <a:r>
              <a:rPr lang="en-US" dirty="0" smtClean="0"/>
              <a:t/>
            </a:r>
            <a:br>
              <a:rPr lang="en-US" dirty="0" smtClean="0"/>
            </a:br>
            <a:r>
              <a:rPr lang="en-US" sz="1200" b="0" i="0" u="sng" kern="1200" dirty="0" smtClean="0">
                <a:solidFill>
                  <a:schemeClr val="tx1"/>
                </a:solidFill>
                <a:effectLst/>
                <a:latin typeface="+mn-lt"/>
                <a:ea typeface="+mn-ea"/>
                <a:cs typeface="+mn-cs"/>
              </a:rPr>
              <a:t>Universal Suffrage: The Century of Corrupting Incentives?</a:t>
            </a:r>
            <a:r>
              <a:rPr lang="ru-RU" sz="1200" b="0" i="0" u="sng"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rPr>
              <a:t>New Perspectives on Political Economy Vol. 14, No 1-2, 2018, pp. 63-89</a:t>
            </a:r>
            <a:r>
              <a:rPr lang="ru-RU" sz="1200" b="0" i="0" u="sng"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rPr>
              <a:t>https://ssrn.com/abstract=3436438</a:t>
            </a:r>
          </a:p>
          <a:p>
            <a:pPr marL="228600" indent="-228600">
              <a:buAutoNum type="arabicPeriod" startAt="2"/>
            </a:pPr>
            <a:r>
              <a:rPr lang="en-US" dirty="0" smtClean="0"/>
              <a:t>https://www.politico.eu/article/latvia-migration-asylum-crisis-baltics-eu/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21</a:t>
            </a:fld>
            <a:endParaRPr lang="en-US"/>
          </a:p>
        </p:txBody>
      </p:sp>
    </p:spTree>
    <p:extLst>
      <p:ext uri="{BB962C8B-B14F-4D97-AF65-F5344CB8AC3E}">
        <p14:creationId xmlns:p14="http://schemas.microsoft.com/office/powerpoint/2010/main" val="1285600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1. «Инвентаризация» интересов и механизмов в книге 2011 года («Институциональные ограничения современного экономического роста» </a:t>
            </a:r>
            <a:r>
              <a:rPr lang="en-US" dirty="0" smtClean="0">
                <a:hlinkClick r:id="rId3"/>
              </a:rPr>
              <a:t>http://instecontransit.ru/proekty/institucionalnye-ogranicheniya-sovremennogo-ekonomicheskogo-rosta/</a:t>
            </a:r>
            <a:r>
              <a:rPr lang="ru-RU" dirty="0" smtClean="0"/>
              <a:t>). Де </a:t>
            </a:r>
            <a:r>
              <a:rPr lang="ru-RU" dirty="0" err="1" smtClean="0"/>
              <a:t>Ясаи</a:t>
            </a:r>
            <a:r>
              <a:rPr lang="ru-RU" dirty="0" smtClean="0"/>
              <a:t> - подкуп избирателя социальными расходами, + эмпирика; </a:t>
            </a:r>
            <a:r>
              <a:rPr lang="ru-RU" dirty="0" err="1" smtClean="0"/>
              <a:t>Д.Грин</a:t>
            </a:r>
            <a:r>
              <a:rPr lang="ru-RU" dirty="0" smtClean="0"/>
              <a:t> и др. - экспансия регуляций, </a:t>
            </a:r>
            <a:r>
              <a:rPr lang="ru-RU" dirty="0" err="1" smtClean="0"/>
              <a:t>Ф.Бастиа</a:t>
            </a:r>
            <a:r>
              <a:rPr lang="ru-RU" dirty="0" smtClean="0"/>
              <a:t> - идеологическая интоксикация в школе и университете и др.; политический механизм - всеобщая избирательная привилегия и автономия государственной службы (социальных бюрократов).</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3</a:t>
            </a:fld>
            <a:endParaRPr lang="en-US"/>
          </a:p>
        </p:txBody>
      </p:sp>
    </p:spTree>
    <p:extLst>
      <p:ext uri="{BB962C8B-B14F-4D97-AF65-F5344CB8AC3E}">
        <p14:creationId xmlns:p14="http://schemas.microsoft.com/office/powerpoint/2010/main" val="236979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1.</a:t>
            </a:r>
            <a:r>
              <a:rPr lang="en-US" baseline="0" dirty="0" smtClean="0">
                <a:latin typeface="Times New Roman" panose="02020603050405020304" pitchFamily="18" charset="0"/>
                <a:cs typeface="Times New Roman" panose="02020603050405020304" pitchFamily="18" charset="0"/>
              </a:rPr>
              <a:t> </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https</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www</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err="1" smtClean="0">
                <a:solidFill>
                  <a:schemeClr val="tx1"/>
                </a:solidFill>
                <a:effectLst/>
                <a:latin typeface="Times New Roman" panose="02020603050405020304" pitchFamily="18" charset="0"/>
                <a:ea typeface="+mn-ea"/>
                <a:cs typeface="Times New Roman" panose="02020603050405020304" pitchFamily="18" charset="0"/>
                <a:hlinkClick r:id="rId3"/>
              </a:rPr>
              <a:t>fff</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org</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explore</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freedom</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article</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cooperation</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err="1" smtClean="0">
                <a:solidFill>
                  <a:schemeClr val="tx1"/>
                </a:solidFill>
                <a:effectLst/>
                <a:latin typeface="Times New Roman" panose="02020603050405020304" pitchFamily="18" charset="0"/>
                <a:ea typeface="+mn-ea"/>
                <a:cs typeface="Times New Roman" panose="02020603050405020304" pitchFamily="18" charset="0"/>
                <a:hlinkClick r:id="rId3"/>
              </a:rPr>
              <a:t>capitalrich</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err="1" smtClean="0">
                <a:solidFill>
                  <a:schemeClr val="tx1"/>
                </a:solidFill>
                <a:effectLst/>
                <a:latin typeface="Times New Roman" panose="02020603050405020304" pitchFamily="18" charset="0"/>
                <a:ea typeface="+mn-ea"/>
                <a:cs typeface="Times New Roman" panose="02020603050405020304" pitchFamily="18" charset="0"/>
                <a:hlinkClick r:id="rId3"/>
              </a:rPr>
              <a:t>laborrich</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countries</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a:t>
            </a:r>
            <a:r>
              <a:rPr lang="en-US"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part</a:t>
            </a:r>
            <a:r>
              <a:rPr lang="ru-RU" sz="1200" u="sng" kern="1200" dirty="0" smtClean="0">
                <a:solidFill>
                  <a:schemeClr val="tx1"/>
                </a:solidFill>
                <a:effectLst/>
                <a:latin typeface="Times New Roman" panose="02020603050405020304" pitchFamily="18" charset="0"/>
                <a:ea typeface="+mn-ea"/>
                <a:cs typeface="Times New Roman" panose="02020603050405020304" pitchFamily="18" charset="0"/>
                <a:hlinkClick r:id="rId3"/>
              </a:rPr>
              <a:t>-1/</a:t>
            </a:r>
            <a:r>
              <a:rPr lang="ru-RU" sz="120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en-US" sz="120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4</a:t>
            </a:fld>
            <a:endParaRPr lang="en-US"/>
          </a:p>
        </p:txBody>
      </p:sp>
    </p:spTree>
    <p:extLst>
      <p:ext uri="{BB962C8B-B14F-4D97-AF65-F5344CB8AC3E}">
        <p14:creationId xmlns:p14="http://schemas.microsoft.com/office/powerpoint/2010/main" val="126086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eriod"/>
            </a:pPr>
            <a:r>
              <a:rPr lang="en-US" baseline="0" dirty="0" smtClean="0"/>
              <a:t>How butter beats the Guns https://ssrn.com/abstract=2523605  </a:t>
            </a:r>
            <a:r>
              <a:rPr lang="en-US" dirty="0" err="1" smtClean="0"/>
              <a:t>Defence</a:t>
            </a:r>
            <a:r>
              <a:rPr lang="en-US" dirty="0" smtClean="0"/>
              <a:t> &amp; Strategy, 2017 Volume 17, Number 1 (June 2017) pp.141-154 </a:t>
            </a:r>
          </a:p>
          <a:p>
            <a:pPr marL="0" indent="0">
              <a:buNone/>
            </a:pPr>
            <a:r>
              <a:rPr lang="en-US" dirty="0" smtClean="0"/>
              <a:t>2.</a:t>
            </a:r>
            <a:r>
              <a:rPr lang="en-US" baseline="0" dirty="0" smtClean="0"/>
              <a:t> </a:t>
            </a:r>
            <a:r>
              <a:rPr lang="ru-RU" baseline="0" dirty="0" smtClean="0"/>
              <a:t>Возможности эффективных частных решений для обороны </a:t>
            </a:r>
            <a:r>
              <a:rPr lang="en-US" baseline="0" dirty="0" smtClean="0"/>
              <a:t>https://ssrn.com/abstract=2814525</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5</a:t>
            </a:fld>
            <a:endParaRPr lang="en-US"/>
          </a:p>
        </p:txBody>
      </p:sp>
    </p:spTree>
    <p:extLst>
      <p:ext uri="{BB962C8B-B14F-4D97-AF65-F5344CB8AC3E}">
        <p14:creationId xmlns:p14="http://schemas.microsoft.com/office/powerpoint/2010/main" val="351314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eriod"/>
            </a:pPr>
            <a:r>
              <a:rPr lang="ru-RU" dirty="0" smtClean="0"/>
              <a:t>Смотри примеры в книге</a:t>
            </a:r>
            <a:r>
              <a:rPr lang="ru-RU" baseline="0" dirty="0" smtClean="0"/>
              <a:t> «Институциональные ограничения современного экономического роста» 2011  </a:t>
            </a:r>
            <a:r>
              <a:rPr lang="en-US" baseline="0" dirty="0" smtClean="0"/>
              <a:t>http://instecontransit.ru/proekty/institucionalnye-ogranicheniya-sovremennogo-ekonomicheskogo-rosta/</a:t>
            </a:r>
            <a:r>
              <a:rPr lang="ru-RU" baseline="0" dirty="0" smtClean="0"/>
              <a:t> </a:t>
            </a:r>
          </a:p>
          <a:p>
            <a:pPr marL="0" indent="0">
              <a:buNone/>
            </a:pPr>
            <a:r>
              <a:rPr lang="ru-RU" baseline="0" dirty="0" smtClean="0"/>
              <a:t>2. Там же, главы 1, 10.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6</a:t>
            </a:fld>
            <a:endParaRPr lang="en-US"/>
          </a:p>
        </p:txBody>
      </p:sp>
    </p:spTree>
    <p:extLst>
      <p:ext uri="{BB962C8B-B14F-4D97-AF65-F5344CB8AC3E}">
        <p14:creationId xmlns:p14="http://schemas.microsoft.com/office/powerpoint/2010/main" val="416272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1. https://ceasefiremagazine.co.uk/entering-ben-gurion-airport-tel-aviv-skin-colour-ethnicity-religion-reasonable-suspicion/ </a:t>
            </a:r>
          </a:p>
          <a:p>
            <a:r>
              <a:rPr lang="en-US" dirty="0" smtClean="0"/>
              <a:t>2. http://www.thecommentator.com/article/1474/islamophobimania_british_police_fail_to_investigate_muslim_child_sex_gang_for_fear_of_being_called_racist </a:t>
            </a:r>
          </a:p>
          <a:p>
            <a:r>
              <a:rPr lang="en-US" dirty="0" smtClean="0"/>
              <a:t>3.  https://www.college.police.uk/What-we-do/Support/Equality/Documents/Hate-Crime-Operational-Guidance.pdf</a:t>
            </a:r>
            <a:r>
              <a:rPr lang="ru-RU" dirty="0" smtClean="0"/>
              <a:t> </a:t>
            </a:r>
          </a:p>
          <a:p>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7</a:t>
            </a:fld>
            <a:endParaRPr lang="en-US"/>
          </a:p>
        </p:txBody>
      </p:sp>
    </p:spTree>
    <p:extLst>
      <p:ext uri="{BB962C8B-B14F-4D97-AF65-F5344CB8AC3E}">
        <p14:creationId xmlns:p14="http://schemas.microsoft.com/office/powerpoint/2010/main" val="1657404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старых конфликтах при </a:t>
            </a:r>
            <a:r>
              <a:rPr lang="en-US" dirty="0" smtClean="0"/>
              <a:t>fault divorce</a:t>
            </a:r>
            <a:r>
              <a:rPr lang="en-US" baseline="0" dirty="0" smtClean="0"/>
              <a:t> </a:t>
            </a:r>
            <a:r>
              <a:rPr lang="ru-RU" baseline="0" dirty="0" smtClean="0"/>
              <a:t>положениях семейного договора супруги шпионили с помощью частных детективов друг за другом стараясь поймать на неверности или насилии. Сегодня в условиях государственного регулирования семьи адвокаты по разводам инструктируют конфликтующим супругам клеветать друг на друга. Раньше </a:t>
            </a:r>
            <a:r>
              <a:rPr lang="en-US" baseline="0" dirty="0" smtClean="0"/>
              <a:t>winner take it all (</a:t>
            </a:r>
            <a:r>
              <a:rPr lang="ru-RU" baseline="0" dirty="0" smtClean="0"/>
              <a:t>в основном в очень богатых несчастных семьях</a:t>
            </a:r>
            <a:r>
              <a:rPr lang="en-US" baseline="0" dirty="0" smtClean="0"/>
              <a:t>)</a:t>
            </a:r>
            <a:r>
              <a:rPr lang="ru-RU" baseline="0" dirty="0" smtClean="0"/>
              <a:t> теперь – </a:t>
            </a:r>
            <a:r>
              <a:rPr lang="en-US" baseline="0" dirty="0" smtClean="0"/>
              <a:t>villain take it all – </a:t>
            </a:r>
            <a:r>
              <a:rPr lang="ru-RU" baseline="0" dirty="0" smtClean="0"/>
              <a:t>побеждает просто более подлый и аморальный супруг с таким же адвокатом. Снова свести вмешательство государства у применению классического (только) уголовного права и арбитражу между супругами по поводу договора в случае соответствующего обращения.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8</a:t>
            </a:fld>
            <a:endParaRPr lang="en-US"/>
          </a:p>
        </p:txBody>
      </p:sp>
    </p:spTree>
    <p:extLst>
      <p:ext uri="{BB962C8B-B14F-4D97-AF65-F5344CB8AC3E}">
        <p14:creationId xmlns:p14="http://schemas.microsoft.com/office/powerpoint/2010/main" val="170480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1. Смотри новое внешнее приложение Дополнительные материалы по истории благотворительности в США (</a:t>
            </a:r>
            <a:r>
              <a:rPr lang="ru-RU" dirty="0" err="1" smtClean="0"/>
              <a:t>Марвин</a:t>
            </a:r>
            <a:r>
              <a:rPr lang="ru-RU" dirty="0" smtClean="0"/>
              <a:t> </a:t>
            </a:r>
            <a:r>
              <a:rPr lang="ru-RU" dirty="0" err="1" smtClean="0"/>
              <a:t>Оласки</a:t>
            </a:r>
            <a:r>
              <a:rPr lang="ru-RU" baseline="0" dirty="0" smtClean="0"/>
              <a:t> </a:t>
            </a:r>
            <a:r>
              <a:rPr lang="en-US" baseline="0" dirty="0" smtClean="0"/>
              <a:t>Marvin </a:t>
            </a:r>
            <a:r>
              <a:rPr lang="en-US" baseline="0" dirty="0" err="1" smtClean="0"/>
              <a:t>Olasky</a:t>
            </a:r>
            <a:r>
              <a:rPr lang="ru-RU" dirty="0" smtClean="0"/>
              <a:t> – и другие) </a:t>
            </a:r>
            <a:r>
              <a:rPr lang="en-US" dirty="0" smtClean="0"/>
              <a:t>https://papers.ssrn.com/abstract=3461196</a:t>
            </a:r>
            <a:r>
              <a:rPr lang="ru-RU" dirty="0" smtClean="0"/>
              <a:t> </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9</a:t>
            </a:fld>
            <a:endParaRPr lang="en-US"/>
          </a:p>
        </p:txBody>
      </p:sp>
    </p:spTree>
    <p:extLst>
      <p:ext uri="{BB962C8B-B14F-4D97-AF65-F5344CB8AC3E}">
        <p14:creationId xmlns:p14="http://schemas.microsoft.com/office/powerpoint/2010/main" val="4008073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Соответствующие внешние приложения – Государственное образование: мотор или балласт» </a:t>
            </a:r>
            <a:r>
              <a:rPr lang="en-US" dirty="0" smtClean="0"/>
              <a:t>https://ssrn.com/abstract=2952385</a:t>
            </a:r>
            <a:r>
              <a:rPr lang="ru-RU" dirty="0" smtClean="0"/>
              <a:t> ; Дополнительные материалы по истории государственного здравоохранения:  </a:t>
            </a:r>
            <a:r>
              <a:rPr lang="en-US" dirty="0" smtClean="0"/>
              <a:t>https://ssrn.com/abstract=3029673</a:t>
            </a:r>
            <a:endParaRPr lang="en-US" dirty="0"/>
          </a:p>
        </p:txBody>
      </p:sp>
      <p:sp>
        <p:nvSpPr>
          <p:cNvPr id="4" name="Номер слайда 3"/>
          <p:cNvSpPr>
            <a:spLocks noGrp="1"/>
          </p:cNvSpPr>
          <p:nvPr>
            <p:ph type="sldNum" sz="quarter" idx="10"/>
          </p:nvPr>
        </p:nvSpPr>
        <p:spPr/>
        <p:txBody>
          <a:bodyPr/>
          <a:lstStyle/>
          <a:p>
            <a:fld id="{F150F583-F4C0-411E-AD72-559D216F662A}" type="slidenum">
              <a:rPr lang="en-US" smtClean="0"/>
              <a:t>10</a:t>
            </a:fld>
            <a:endParaRPr lang="en-US"/>
          </a:p>
        </p:txBody>
      </p:sp>
    </p:spTree>
    <p:extLst>
      <p:ext uri="{BB962C8B-B14F-4D97-AF65-F5344CB8AC3E}">
        <p14:creationId xmlns:p14="http://schemas.microsoft.com/office/powerpoint/2010/main" val="1754518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69EF7278-EE47-4284-9B18-FD3B77849485}" type="datetimeFigureOut">
              <a:rPr lang="en-US" smtClean="0"/>
              <a:t>10/23/2019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272503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69EF7278-EE47-4284-9B18-FD3B77849485}" type="datetimeFigureOut">
              <a:rPr lang="en-US" smtClean="0"/>
              <a:t>10/23/2019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138318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69EF7278-EE47-4284-9B18-FD3B77849485}" type="datetimeFigureOut">
              <a:rPr lang="en-US" smtClean="0"/>
              <a:t>10/23/2019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25435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69EF7278-EE47-4284-9B18-FD3B77849485}" type="datetimeFigureOut">
              <a:rPr lang="en-US" smtClean="0"/>
              <a:t>10/23/2019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12777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9EF7278-EE47-4284-9B18-FD3B77849485}" type="datetimeFigureOut">
              <a:rPr lang="en-US" smtClean="0"/>
              <a:t>10/23/2019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3554264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69EF7278-EE47-4284-9B18-FD3B77849485}" type="datetimeFigureOut">
              <a:rPr lang="en-US" smtClean="0"/>
              <a:t>10/23/2019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400991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69EF7278-EE47-4284-9B18-FD3B77849485}" type="datetimeFigureOut">
              <a:rPr lang="en-US" smtClean="0"/>
              <a:t>10/23/2019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2010247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69EF7278-EE47-4284-9B18-FD3B77849485}" type="datetimeFigureOut">
              <a:rPr lang="en-US" smtClean="0"/>
              <a:t>10/23/2019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117438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EF7278-EE47-4284-9B18-FD3B77849485}" type="datetimeFigureOut">
              <a:rPr lang="en-US" smtClean="0"/>
              <a:t>10/23/2019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2395926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EF7278-EE47-4284-9B18-FD3B77849485}" type="datetimeFigureOut">
              <a:rPr lang="en-US" smtClean="0"/>
              <a:t>10/23/2019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10790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EF7278-EE47-4284-9B18-FD3B77849485}" type="datetimeFigureOut">
              <a:rPr lang="en-US" smtClean="0"/>
              <a:t>10/23/2019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105CC954-879E-4F7D-8729-174EECFF9CFE}" type="slidenum">
              <a:rPr lang="en-US" smtClean="0"/>
              <a:t>‹#›</a:t>
            </a:fld>
            <a:endParaRPr lang="en-US"/>
          </a:p>
        </p:txBody>
      </p:sp>
    </p:spTree>
    <p:extLst>
      <p:ext uri="{BB962C8B-B14F-4D97-AF65-F5344CB8AC3E}">
        <p14:creationId xmlns:p14="http://schemas.microsoft.com/office/powerpoint/2010/main" val="467935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7278-EE47-4284-9B18-FD3B77849485}" type="datetimeFigureOut">
              <a:rPr lang="en-US" smtClean="0"/>
              <a:t>10/23/2019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CC954-879E-4F7D-8729-174EECFF9CFE}" type="slidenum">
              <a:rPr lang="en-US" smtClean="0"/>
              <a:t>‹#›</a:t>
            </a:fld>
            <a:endParaRPr lang="en-US"/>
          </a:p>
        </p:txBody>
      </p:sp>
    </p:spTree>
    <p:extLst>
      <p:ext uri="{BB962C8B-B14F-4D97-AF65-F5344CB8AC3E}">
        <p14:creationId xmlns:p14="http://schemas.microsoft.com/office/powerpoint/2010/main" val="2184390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ssrn.com/abstract=3436438" TargetMode="External"/><Relationship Id="rId3" Type="http://schemas.openxmlformats.org/officeDocument/2006/relationships/hyperlink" Target="http://instecontransit.ru/prezentaciya-strategii-dolgosrochnogo-provetaniya/" TargetMode="External"/><Relationship Id="rId7" Type="http://schemas.openxmlformats.org/officeDocument/2006/relationships/hyperlink" Target="https://ssrn.com/abstract=307796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ssrn.com/abstract=3125681" TargetMode="External"/><Relationship Id="rId5" Type="http://schemas.openxmlformats.org/officeDocument/2006/relationships/hyperlink" Target="https://ssrn.com/abstract=2855952" TargetMode="External"/><Relationship Id="rId4" Type="http://schemas.openxmlformats.org/officeDocument/2006/relationships/hyperlink" Target="http://instecontransit.ru/proekty/institucionalnye-ogranicheniya-sovremennogo-ekonomicheskogo-ros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g-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526"/>
            <a:ext cx="4343400" cy="668215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4876800" y="0"/>
            <a:ext cx="3886200" cy="36576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поисках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растаявшего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ориентира</a:t>
            </a:r>
            <a:endParaRPr lang="en-US"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876800" y="3810000"/>
            <a:ext cx="3886200" cy="2855628"/>
          </a:xfrm>
        </p:spPr>
        <p:style>
          <a:lnRef idx="3">
            <a:schemeClr val="lt1"/>
          </a:lnRef>
          <a:fillRef idx="1">
            <a:schemeClr val="accent1"/>
          </a:fillRef>
          <a:effectRef idx="1">
            <a:schemeClr val="accent1"/>
          </a:effectRef>
          <a:fontRef idx="minor">
            <a:schemeClr val="lt1"/>
          </a:fontRef>
        </p:style>
        <p:txBody>
          <a:bodyPr/>
          <a:lstStyle/>
          <a:p>
            <a:pPr algn="r"/>
            <a:r>
              <a:rPr lang="ru-RU" i="1" dirty="0" smtClean="0">
                <a:solidFill>
                  <a:schemeClr val="tx1"/>
                </a:solidFill>
                <a:latin typeface="Times New Roman" panose="02020603050405020304" pitchFamily="18" charset="0"/>
                <a:cs typeface="Times New Roman" panose="02020603050405020304" pitchFamily="18" charset="0"/>
              </a:rPr>
              <a:t>Материалы </a:t>
            </a:r>
          </a:p>
          <a:p>
            <a:pPr algn="r"/>
            <a:r>
              <a:rPr lang="ru-RU" i="1" dirty="0" smtClean="0">
                <a:solidFill>
                  <a:schemeClr val="tx1"/>
                </a:solidFill>
                <a:latin typeface="Times New Roman" panose="02020603050405020304" pitchFamily="18" charset="0"/>
                <a:cs typeface="Times New Roman" panose="02020603050405020304" pitchFamily="18" charset="0"/>
              </a:rPr>
              <a:t>к презентации</a:t>
            </a:r>
          </a:p>
          <a:p>
            <a:pPr algn="r"/>
            <a:r>
              <a:rPr lang="ru-RU" i="1" dirty="0" smtClean="0">
                <a:solidFill>
                  <a:schemeClr val="tx1"/>
                </a:solidFill>
                <a:latin typeface="Times New Roman" panose="02020603050405020304" pitchFamily="18" charset="0"/>
                <a:cs typeface="Times New Roman" panose="02020603050405020304" pitchFamily="18" charset="0"/>
              </a:rPr>
              <a:t>23 октября 2019</a:t>
            </a:r>
            <a:endParaRPr lang="en-US"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125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990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Образование и здравоохранение</a:t>
            </a:r>
            <a:r>
              <a:rPr lang="ru-RU" dirty="0" smtClean="0"/>
              <a:t/>
            </a:r>
            <a:br>
              <a:rPr lang="ru-RU" dirty="0" smtClean="0"/>
            </a:br>
            <a:endParaRPr lang="en-US" dirty="0"/>
          </a:p>
        </p:txBody>
      </p:sp>
      <p:sp>
        <p:nvSpPr>
          <p:cNvPr id="3" name="Объект 2"/>
          <p:cNvSpPr>
            <a:spLocks noGrp="1"/>
          </p:cNvSpPr>
          <p:nvPr>
            <p:ph idx="1"/>
          </p:nvPr>
        </p:nvSpPr>
        <p:spPr>
          <a:xfrm>
            <a:off x="457200" y="1295400"/>
            <a:ext cx="8229600" cy="5105400"/>
          </a:xfrm>
        </p:spPr>
        <p:txBody>
          <a:bodyPr>
            <a:normAutofit fontScale="85000" lnSpcReduction="10000"/>
          </a:bodyPr>
          <a:lstStyle/>
          <a:p>
            <a:pPr>
              <a:spcAft>
                <a:spcPts val="300"/>
              </a:spcAft>
            </a:pPr>
            <a:r>
              <a:rPr lang="ru-RU" dirty="0" smtClean="0">
                <a:latin typeface="Times New Roman" panose="02020603050405020304" pitchFamily="18" charset="0"/>
                <a:cs typeface="Times New Roman" panose="02020603050405020304" pitchFamily="18" charset="0"/>
              </a:rPr>
              <a:t>Нет доказательств эффективности государственного вмешательства. Смотри внешние приложения</a:t>
            </a:r>
          </a:p>
          <a:p>
            <a:pPr>
              <a:spcAft>
                <a:spcPts val="300"/>
              </a:spcAft>
            </a:pPr>
            <a:r>
              <a:rPr lang="ru-RU" dirty="0" smtClean="0">
                <a:latin typeface="Times New Roman" panose="02020603050405020304" pitchFamily="18" charset="0"/>
                <a:cs typeface="Times New Roman" panose="02020603050405020304" pitchFamily="18" charset="0"/>
              </a:rPr>
              <a:t>Бесспорная эффективность частных решений при которых были достигнуты основные прорывы.</a:t>
            </a:r>
          </a:p>
          <a:p>
            <a:pPr>
              <a:spcAft>
                <a:spcPts val="300"/>
              </a:spcAft>
            </a:pPr>
            <a:r>
              <a:rPr lang="ru-RU" dirty="0" smtClean="0">
                <a:latin typeface="Times New Roman" panose="02020603050405020304" pitchFamily="18" charset="0"/>
                <a:cs typeface="Times New Roman" panose="02020603050405020304" pitchFamily="18" charset="0"/>
              </a:rPr>
              <a:t>Ресурсы социального государства как опасный инструмент подкупа избирателя</a:t>
            </a:r>
          </a:p>
          <a:p>
            <a:pPr>
              <a:spcAft>
                <a:spcPts val="300"/>
              </a:spcAft>
            </a:pPr>
            <a:r>
              <a:rPr lang="ru-RU" dirty="0" smtClean="0">
                <a:latin typeface="Times New Roman" panose="02020603050405020304" pitchFamily="18" charset="0"/>
                <a:cs typeface="Times New Roman" panose="02020603050405020304" pitchFamily="18" charset="0"/>
              </a:rPr>
              <a:t>В случае образования – предсказанный Ф. </a:t>
            </a:r>
            <a:r>
              <a:rPr lang="ru-RU" dirty="0" err="1" smtClean="0">
                <a:latin typeface="Times New Roman" panose="02020603050405020304" pitchFamily="18" charset="0"/>
                <a:cs typeface="Times New Roman" panose="02020603050405020304" pitchFamily="18" charset="0"/>
              </a:rPr>
              <a:t>Бастиа</a:t>
            </a:r>
            <a:r>
              <a:rPr lang="ru-RU" dirty="0" smtClean="0">
                <a:latin typeface="Times New Roman" panose="02020603050405020304" pitchFamily="18" charset="0"/>
                <a:cs typeface="Times New Roman" panose="02020603050405020304" pitchFamily="18" charset="0"/>
              </a:rPr>
              <a:t> эффект – идеологическая интоксикация правящей партии. При несменяемости бюрократов таковой в данном случае всегда является партия неограниченного правительства. Вне зависимости от исхода выборов.</a:t>
            </a:r>
          </a:p>
          <a:p>
            <a:endParaRPr lang="ru-RU" dirty="0" smtClean="0"/>
          </a:p>
          <a:p>
            <a:endParaRPr lang="en-US" dirty="0"/>
          </a:p>
        </p:txBody>
      </p:sp>
    </p:spTree>
    <p:extLst>
      <p:ext uri="{BB962C8B-B14F-4D97-AF65-F5344CB8AC3E}">
        <p14:creationId xmlns:p14="http://schemas.microsoft.com/office/powerpoint/2010/main" val="4241836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en-US" dirty="0"/>
          </a:p>
        </p:txBody>
      </p:sp>
      <p:sp>
        <p:nvSpPr>
          <p:cNvPr id="3" name="Объект 2"/>
          <p:cNvSpPr>
            <a:spLocks noGrp="1"/>
          </p:cNvSpPr>
          <p:nvPr>
            <p:ph idx="1"/>
          </p:nvPr>
        </p:nvSpPr>
        <p:spPr>
          <a:xfrm>
            <a:off x="457200" y="228600"/>
            <a:ext cx="8229600" cy="6248400"/>
          </a:xfrm>
        </p:spPr>
        <p:txBody>
          <a:bodyPr>
            <a:normAutofit/>
          </a:bodyPr>
          <a:lstStyle/>
          <a:p>
            <a:r>
              <a:rPr lang="ru-RU" sz="2800" dirty="0">
                <a:latin typeface="Times New Roman" panose="02020603050405020304" pitchFamily="18" charset="0"/>
                <a:cs typeface="Times New Roman" panose="02020603050405020304" pitchFamily="18" charset="0"/>
              </a:rPr>
              <a:t>Де </a:t>
            </a:r>
            <a:r>
              <a:rPr lang="ru-RU" sz="2800" dirty="0" err="1">
                <a:latin typeface="Times New Roman" panose="02020603050405020304" pitchFamily="18" charset="0"/>
                <a:cs typeface="Times New Roman" panose="02020603050405020304" pitchFamily="18" charset="0"/>
              </a:rPr>
              <a:t>Токвиль</a:t>
            </a:r>
            <a:r>
              <a:rPr lang="ru-RU" sz="2800" dirty="0">
                <a:latin typeface="Times New Roman" panose="02020603050405020304" pitchFamily="18" charset="0"/>
                <a:cs typeface="Times New Roman" panose="02020603050405020304" pitchFamily="18" charset="0"/>
              </a:rPr>
              <a:t> замечает, что при жестком отделении церкви от государства «большая часть образования осуществляется духовенством» (к стимулам поставки </a:t>
            </a:r>
            <a:r>
              <a:rPr lang="ru-RU" sz="2800" dirty="0" err="1">
                <a:latin typeface="Times New Roman" panose="02020603050405020304" pitchFamily="18" charset="0"/>
                <a:cs typeface="Times New Roman" panose="02020603050405020304" pitchFamily="18" charset="0"/>
              </a:rPr>
              <a:t>смешаных</a:t>
            </a:r>
            <a:r>
              <a:rPr lang="ru-RU" sz="2800" dirty="0">
                <a:latin typeface="Times New Roman" panose="02020603050405020304" pitchFamily="18" charset="0"/>
                <a:cs typeface="Times New Roman" panose="02020603050405020304" pitchFamily="18" charset="0"/>
              </a:rPr>
              <a:t> общественных благ)</a:t>
            </a:r>
            <a:endParaRPr lang="en-US" sz="2800" dirty="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Пропасть </a:t>
            </a:r>
            <a:r>
              <a:rPr lang="ru-RU" sz="2800" dirty="0">
                <a:latin typeface="Times New Roman" panose="02020603050405020304" pitchFamily="18" charset="0"/>
                <a:cs typeface="Times New Roman" panose="02020603050405020304" pitchFamily="18" charset="0"/>
              </a:rPr>
              <a:t>между современным высшим образованием и «полуграмотной деревенщиной» XVIII века иллюстрируется репликой современного профессора-юриста в ответ на жалобы его студентов о трудностях с пониманием текста «Записок Федералиста»: «Эта книга была написана не для Вашего образовательного уровня; она писалась для среднего фермера из захолустья штата Нью-Йорк 1787 года </a:t>
            </a:r>
            <a:r>
              <a:rPr lang="ru-RU"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33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4000" dirty="0" smtClean="0">
                <a:latin typeface="Times New Roman" panose="02020603050405020304" pitchFamily="18" charset="0"/>
                <a:cs typeface="Times New Roman" panose="02020603050405020304" pitchFamily="18" charset="0"/>
              </a:rPr>
              <a:t>Пенсионная реформа</a:t>
            </a:r>
            <a:endParaRPr lang="en-US"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5029200"/>
          </a:xfrm>
        </p:spPr>
        <p:txBody>
          <a:bodyPr>
            <a:normAutofit fontScale="92500" lnSpcReduction="20000"/>
          </a:bodyPr>
          <a:lstStyle/>
          <a:p>
            <a:pPr>
              <a:spcAft>
                <a:spcPts val="300"/>
              </a:spcAft>
            </a:pPr>
            <a:r>
              <a:rPr lang="ru-RU" dirty="0" smtClean="0">
                <a:latin typeface="Times New Roman" panose="02020603050405020304" pitchFamily="18" charset="0"/>
                <a:cs typeface="Times New Roman" panose="02020603050405020304" pitchFamily="18" charset="0"/>
              </a:rPr>
              <a:t>Умирание прусской системы. Долгосрочные недостатки принудительных сбережений. Цели реформы разделяются далеко не только нами.</a:t>
            </a:r>
          </a:p>
          <a:p>
            <a:pPr>
              <a:spcAft>
                <a:spcPts val="300"/>
              </a:spcAft>
            </a:pPr>
            <a:r>
              <a:rPr lang="ru-RU" dirty="0" smtClean="0">
                <a:latin typeface="Times New Roman" panose="02020603050405020304" pitchFamily="18" charset="0"/>
                <a:cs typeface="Times New Roman" panose="02020603050405020304" pitchFamily="18" charset="0"/>
              </a:rPr>
              <a:t>Основная </a:t>
            </a:r>
            <a:r>
              <a:rPr lang="ru-RU" dirty="0">
                <a:latin typeface="Times New Roman" panose="02020603050405020304" pitchFamily="18" charset="0"/>
                <a:cs typeface="Times New Roman" panose="02020603050405020304" pitchFamily="18" charset="0"/>
              </a:rPr>
              <a:t>проблема – как и с образованием и здравоохранением – тяжелый и (в данном случае) дорогой для общества (чилийский опыт) переход</a:t>
            </a:r>
            <a:endParaRPr lang="en-US" dirty="0">
              <a:latin typeface="Times New Roman" panose="02020603050405020304" pitchFamily="18" charset="0"/>
              <a:cs typeface="Times New Roman" panose="02020603050405020304" pitchFamily="18" charset="0"/>
            </a:endParaRPr>
          </a:p>
          <a:p>
            <a:pPr>
              <a:spcAft>
                <a:spcPts val="300"/>
              </a:spcAft>
            </a:pPr>
            <a:r>
              <a:rPr lang="ru-RU" dirty="0" smtClean="0">
                <a:latin typeface="Times New Roman" panose="02020603050405020304" pitchFamily="18" charset="0"/>
                <a:cs typeface="Times New Roman" panose="02020603050405020304" pitchFamily="18" charset="0"/>
              </a:rPr>
              <a:t>Надежные активы при нулевой инфляции, отсутствии госдолга и бюджетного дефицита</a:t>
            </a:r>
          </a:p>
          <a:p>
            <a:pPr>
              <a:spcAft>
                <a:spcPts val="300"/>
              </a:spcAft>
            </a:pPr>
            <a:r>
              <a:rPr lang="ru-RU" dirty="0" smtClean="0">
                <a:latin typeface="Times New Roman" panose="02020603050405020304" pitchFamily="18" charset="0"/>
                <a:cs typeface="Times New Roman" panose="02020603050405020304" pitchFamily="18" charset="0"/>
              </a:rPr>
              <a:t>Дети и сбережения</a:t>
            </a:r>
          </a:p>
          <a:p>
            <a:pPr>
              <a:spcAft>
                <a:spcPts val="300"/>
              </a:spcAft>
            </a:pPr>
            <a:r>
              <a:rPr lang="ru-RU" dirty="0" smtClean="0">
                <a:latin typeface="Times New Roman" panose="02020603050405020304" pitchFamily="18" charset="0"/>
                <a:cs typeface="Times New Roman" panose="02020603050405020304" pitchFamily="18" charset="0"/>
              </a:rPr>
              <a:t>Акции и иные ценные бумаги приносят малый доход но сопряжены с минимальным риском</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428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8683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4000" dirty="0">
                <a:latin typeface="Times New Roman" panose="02020603050405020304" pitchFamily="18" charset="0"/>
                <a:cs typeface="Times New Roman" panose="02020603050405020304" pitchFamily="18" charset="0"/>
              </a:rPr>
              <a:t>Защита капитализма</a:t>
            </a:r>
            <a:endParaRPr lang="en-US"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143000"/>
            <a:ext cx="8229600" cy="5410200"/>
          </a:xfrm>
        </p:spPr>
        <p:txBody>
          <a:bodyPr>
            <a:normAutofit lnSpcReduction="10000"/>
          </a:bodyPr>
          <a:lstStyle/>
          <a:p>
            <a:r>
              <a:rPr lang="ru-RU" dirty="0">
                <a:latin typeface="Times New Roman" panose="02020603050405020304" pitchFamily="18" charset="0"/>
                <a:cs typeface="Times New Roman" panose="02020603050405020304" pitchFamily="18" charset="0"/>
              </a:rPr>
              <a:t>В защиту частной собственности, права </a:t>
            </a:r>
            <a:r>
              <a:rPr lang="ru-RU" dirty="0" smtClean="0">
                <a:latin typeface="Times New Roman" panose="02020603050405020304" pitchFamily="18" charset="0"/>
                <a:cs typeface="Times New Roman" panose="02020603050405020304" pitchFamily="18" charset="0"/>
              </a:rPr>
              <a:t>наследования</a:t>
            </a:r>
            <a:r>
              <a:rPr lang="en-US" baseline="30000" dirty="0" smtClean="0">
                <a:latin typeface="Times New Roman" panose="02020603050405020304" pitchFamily="18" charset="0"/>
                <a:cs typeface="Times New Roman" panose="02020603050405020304" pitchFamily="18" charset="0"/>
              </a:rPr>
              <a:t>1</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 дискриминации, как </a:t>
            </a:r>
            <a:r>
              <a:rPr lang="ru-RU" dirty="0" smtClean="0">
                <a:latin typeface="Times New Roman" panose="02020603050405020304" pitchFamily="18" charset="0"/>
                <a:cs typeface="Times New Roman" panose="02020603050405020304" pitchFamily="18" charset="0"/>
              </a:rPr>
              <a:t>свободы. Джихад против частной дискриминации – ничего правозащитного. Только политика</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Фундаментальные допущения регуляций и </a:t>
            </a:r>
            <a:r>
              <a:rPr lang="ru-RU" dirty="0" smtClean="0">
                <a:latin typeface="Times New Roman" panose="02020603050405020304" pitchFamily="18" charset="0"/>
                <a:cs typeface="Times New Roman" panose="02020603050405020304" pitchFamily="18" charset="0"/>
              </a:rPr>
              <a:t>регуляторов бизнеса: </a:t>
            </a:r>
            <a:r>
              <a:rPr lang="ru-RU" dirty="0">
                <a:latin typeface="Times New Roman" panose="02020603050405020304" pitchFamily="18" charset="0"/>
                <a:cs typeface="Times New Roman" panose="02020603050405020304" pitchFamily="18" charset="0"/>
              </a:rPr>
              <a:t>предприниматели – недобросовестные эксплуататоры, государственные служащие – честные и высокоморальные существа, наделенные полным </a:t>
            </a:r>
            <a:r>
              <a:rPr lang="ru-RU" dirty="0" smtClean="0">
                <a:latin typeface="Times New Roman" panose="02020603050405020304" pitchFamily="18" charset="0"/>
                <a:cs typeface="Times New Roman" panose="02020603050405020304" pitchFamily="18" charset="0"/>
              </a:rPr>
              <a:t>знанием</a:t>
            </a:r>
            <a:r>
              <a:rPr lang="ru-RU" baseline="30000" dirty="0" smtClean="0">
                <a:latin typeface="Times New Roman" panose="02020603050405020304" pitchFamily="18" charset="0"/>
                <a:cs typeface="Times New Roman" panose="02020603050405020304" pitchFamily="18" charset="0"/>
              </a:rPr>
              <a:t>3</a:t>
            </a:r>
            <a:endParaRPr lang="en-US" baseline="30000" dirty="0"/>
          </a:p>
        </p:txBody>
      </p:sp>
    </p:spTree>
    <p:extLst>
      <p:ext uri="{BB962C8B-B14F-4D97-AF65-F5344CB8AC3E}">
        <p14:creationId xmlns:p14="http://schemas.microsoft.com/office/powerpoint/2010/main" val="1483776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7921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4000" dirty="0" smtClean="0">
                <a:latin typeface="Times New Roman" panose="02020603050405020304" pitchFamily="18" charset="0"/>
                <a:cs typeface="Times New Roman" panose="02020603050405020304" pitchFamily="18" charset="0"/>
              </a:rPr>
              <a:t>Налоги и бюджет</a:t>
            </a:r>
            <a:endParaRPr lang="en-US"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990600"/>
            <a:ext cx="8229600" cy="5638800"/>
          </a:xfrm>
        </p:spPr>
        <p:txBody>
          <a:bodyPr>
            <a:normAutofit fontScale="92500" lnSpcReduction="20000"/>
          </a:bodyPr>
          <a:lstStyle/>
          <a:p>
            <a:r>
              <a:rPr lang="ru-RU" dirty="0" smtClean="0">
                <a:latin typeface="Times New Roman" panose="02020603050405020304" pitchFamily="18" charset="0"/>
                <a:cs typeface="Times New Roman" panose="02020603050405020304" pitchFamily="18" charset="0"/>
              </a:rPr>
              <a:t>Умеренные налоги – </a:t>
            </a:r>
            <a:r>
              <a:rPr lang="ru-RU" dirty="0" err="1" smtClean="0">
                <a:latin typeface="Times New Roman" panose="02020603050405020304" pitchFamily="18" charset="0"/>
                <a:cs typeface="Times New Roman" panose="02020603050405020304" pitchFamily="18" charset="0"/>
              </a:rPr>
              <a:t>А.Смит</a:t>
            </a:r>
            <a:r>
              <a:rPr lang="ru-RU" dirty="0" smtClean="0">
                <a:latin typeface="Times New Roman" panose="02020603050405020304" pitchFamily="18" charset="0"/>
                <a:cs typeface="Times New Roman" panose="02020603050405020304" pitchFamily="18" charset="0"/>
              </a:rPr>
              <a:t> – условие экономического роста наряду с разумными законами и миром.</a:t>
            </a:r>
            <a:r>
              <a:rPr lang="en-US" baseline="30000" dirty="0" smtClean="0">
                <a:latin typeface="Times New Roman" panose="02020603050405020304" pitchFamily="18" charset="0"/>
                <a:cs typeface="Times New Roman" panose="02020603050405020304" pitchFamily="18" charset="0"/>
              </a:rPr>
              <a:t>1</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Для того чтобы они долгосрочно были таковыми необходимо ограниченное государство. </a:t>
            </a:r>
          </a:p>
          <a:p>
            <a:r>
              <a:rPr lang="ru-RU" dirty="0" smtClean="0">
                <a:latin typeface="Times New Roman" panose="02020603050405020304" pitchFamily="18" charset="0"/>
                <a:cs typeface="Times New Roman" panose="02020603050405020304" pitchFamily="18" charset="0"/>
              </a:rPr>
              <a:t>Всеобщая привилегия, независимая «гражданская государственная служба» - политические основы социального государства гарантируют воспроизводство бюджетного дефицита, государственного долга, связанных с ними хронической инфляции и высоких налогов. </a:t>
            </a:r>
          </a:p>
          <a:p>
            <a:r>
              <a:rPr lang="ru-RU" dirty="0" smtClean="0">
                <a:latin typeface="Times New Roman" panose="02020603050405020304" pitchFamily="18" charset="0"/>
                <a:cs typeface="Times New Roman" panose="02020603050405020304" pitchFamily="18" charset="0"/>
              </a:rPr>
              <a:t>Разрубить узел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6915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762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a:r>
              <a:rPr lang="ru-RU" sz="3600" dirty="0" smtClean="0">
                <a:latin typeface="Times New Roman" panose="02020603050405020304" pitchFamily="18" charset="0"/>
                <a:cs typeface="Times New Roman" panose="02020603050405020304" pitchFamily="18" charset="0"/>
              </a:rPr>
              <a:t>Как разрубить узел. Технологии реформ</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81000" y="914400"/>
            <a:ext cx="8382000" cy="5791200"/>
          </a:xfrm>
        </p:spPr>
        <p:txBody>
          <a:bodyPr>
            <a:normAutofit fontScale="77500" lnSpcReduction="20000"/>
          </a:bodyPr>
          <a:lstStyle/>
          <a:p>
            <a:r>
              <a:rPr lang="ru-RU" dirty="0" smtClean="0">
                <a:latin typeface="Times New Roman" panose="02020603050405020304" pitchFamily="18" charset="0"/>
                <a:cs typeface="Times New Roman" panose="02020603050405020304" pitchFamily="18" charset="0"/>
              </a:rPr>
              <a:t>Бездонность требований </a:t>
            </a:r>
            <a:r>
              <a:rPr lang="ru-RU" dirty="0" err="1" smtClean="0">
                <a:latin typeface="Times New Roman" panose="02020603050405020304" pitchFamily="18" charset="0"/>
                <a:cs typeface="Times New Roman" panose="02020603050405020304" pitchFamily="18" charset="0"/>
              </a:rPr>
              <a:t>Social</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Justice</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Warriors</a:t>
            </a:r>
            <a:r>
              <a:rPr lang="ru-RU" dirty="0" smtClean="0">
                <a:latin typeface="Times New Roman" panose="02020603050405020304" pitchFamily="18" charset="0"/>
                <a:cs typeface="Times New Roman" panose="02020603050405020304" pitchFamily="18" charset="0"/>
              </a:rPr>
              <a:t>. Правило пальца и руки.</a:t>
            </a:r>
          </a:p>
          <a:p>
            <a:r>
              <a:rPr lang="ru-RU" dirty="0" smtClean="0">
                <a:latin typeface="Times New Roman" panose="02020603050405020304" pitchFamily="18" charset="0"/>
                <a:cs typeface="Times New Roman" panose="02020603050405020304" pitchFamily="18" charset="0"/>
              </a:rPr>
              <a:t>Временный успех по </a:t>
            </a:r>
            <a:r>
              <a:rPr lang="ru-RU" dirty="0" err="1" smtClean="0">
                <a:latin typeface="Times New Roman" panose="02020603050405020304" pitchFamily="18" charset="0"/>
                <a:cs typeface="Times New Roman" panose="02020603050405020304" pitchFamily="18" charset="0"/>
              </a:rPr>
              <a:t>дерегулированию</a:t>
            </a:r>
            <a:r>
              <a:rPr lang="ru-RU" dirty="0" smtClean="0">
                <a:latin typeface="Times New Roman" panose="02020603050405020304" pitchFamily="18" charset="0"/>
                <a:cs typeface="Times New Roman" panose="02020603050405020304" pitchFamily="18" charset="0"/>
              </a:rPr>
              <a:t> и снижению налогов. Как показывает история последних ста лет такие успехи ВСЕГДА носят временный характер – поскольку рост пирога усиливает интерес к его переделу. </a:t>
            </a:r>
          </a:p>
          <a:p>
            <a:r>
              <a:rPr lang="ru-RU" dirty="0" smtClean="0">
                <a:latin typeface="Times New Roman" panose="02020603050405020304" pitchFamily="18" charset="0"/>
                <a:cs typeface="Times New Roman" panose="02020603050405020304" pitchFamily="18" charset="0"/>
              </a:rPr>
              <a:t>Провести реформы без разрушения политической машины социального государства – временное достижение.</a:t>
            </a:r>
          </a:p>
          <a:p>
            <a:r>
              <a:rPr lang="ru-RU" dirty="0" smtClean="0">
                <a:latin typeface="Times New Roman" panose="02020603050405020304" pitchFamily="18" charset="0"/>
                <a:cs typeface="Times New Roman" panose="02020603050405020304" pitchFamily="18" charset="0"/>
              </a:rPr>
              <a:t>Идеальный вариант – новая реформа открывает возможности для новых реформ</a:t>
            </a:r>
          </a:p>
          <a:p>
            <a:r>
              <a:rPr lang="ru-RU" dirty="0" smtClean="0">
                <a:latin typeface="Times New Roman" panose="02020603050405020304" pitchFamily="18" charset="0"/>
                <a:cs typeface="Times New Roman" panose="02020603050405020304" pitchFamily="18" charset="0"/>
              </a:rPr>
              <a:t>Рассматриваются стандартные механизмы блокирования реформ и рекомендации по графику их проведения. Увязка с политическими и правовыми реформами нацеленными в значительной мере именно на слом сопротивления (открыть медиа-рынок, судебная реформа и реформа правоохранительных органов)</a:t>
            </a:r>
          </a:p>
          <a:p>
            <a:endParaRPr lang="en-US" dirty="0"/>
          </a:p>
        </p:txBody>
      </p:sp>
    </p:spTree>
    <p:extLst>
      <p:ext uri="{BB962C8B-B14F-4D97-AF65-F5344CB8AC3E}">
        <p14:creationId xmlns:p14="http://schemas.microsoft.com/office/powerpoint/2010/main" val="3974258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a:latin typeface="Times New Roman" panose="02020603050405020304" pitchFamily="18" charset="0"/>
                <a:cs typeface="Times New Roman" panose="02020603050405020304" pitchFamily="18" charset="0"/>
              </a:rPr>
              <a:t>Конституционное «бетонирование» результатов </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524000"/>
            <a:ext cx="8229600" cy="5105400"/>
          </a:xfrm>
        </p:spPr>
        <p:txBody>
          <a:bodyPr>
            <a:normAutofit fontScale="85000" lnSpcReduction="10000"/>
          </a:bodyPr>
          <a:lstStyle/>
          <a:p>
            <a:pPr>
              <a:spcAft>
                <a:spcPts val="300"/>
              </a:spcAft>
            </a:pPr>
            <a:r>
              <a:rPr lang="ru-RU" dirty="0" smtClean="0">
                <a:latin typeface="Times New Roman" panose="02020603050405020304" pitchFamily="18" charset="0"/>
                <a:cs typeface="Times New Roman" panose="02020603050405020304" pitchFamily="18" charset="0"/>
              </a:rPr>
              <a:t>«Подальше положишь»…важность сложной процедуры принятия</a:t>
            </a:r>
          </a:p>
          <a:p>
            <a:pPr>
              <a:spcAft>
                <a:spcPts val="300"/>
              </a:spcAft>
            </a:pPr>
            <a:r>
              <a:rPr lang="ru-RU" dirty="0" smtClean="0">
                <a:latin typeface="Times New Roman" panose="02020603050405020304" pitchFamily="18" charset="0"/>
                <a:cs typeface="Times New Roman" panose="02020603050405020304" pitchFamily="18" charset="0"/>
              </a:rPr>
              <a:t>Опыт принятия конституций США и Германии</a:t>
            </a:r>
          </a:p>
          <a:p>
            <a:pPr>
              <a:spcAft>
                <a:spcPts val="300"/>
              </a:spcAft>
            </a:pPr>
            <a:r>
              <a:rPr lang="en-US" dirty="0" smtClean="0">
                <a:latin typeface="Times New Roman" panose="02020603050405020304" pitchFamily="18" charset="0"/>
                <a:cs typeface="Times New Roman" panose="02020603050405020304" pitchFamily="18" charset="0"/>
              </a:rPr>
              <a:t>Taxation &lt;</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&gt; representation</a:t>
            </a:r>
          </a:p>
          <a:p>
            <a:pPr>
              <a:spcAft>
                <a:spcPts val="300"/>
              </a:spcAft>
            </a:pPr>
            <a:r>
              <a:rPr lang="ru-RU" dirty="0" smtClean="0">
                <a:latin typeface="Times New Roman" panose="02020603050405020304" pitchFamily="18" charset="0"/>
                <a:cs typeface="Times New Roman" panose="02020603050405020304" pitchFamily="18" charset="0"/>
              </a:rPr>
              <a:t>Ограничение функций и полномочий государства</a:t>
            </a:r>
          </a:p>
          <a:p>
            <a:pPr>
              <a:spcAft>
                <a:spcPts val="300"/>
              </a:spcAft>
            </a:pPr>
            <a:r>
              <a:rPr lang="ru-RU" dirty="0" smtClean="0">
                <a:latin typeface="Times New Roman" panose="02020603050405020304" pitchFamily="18" charset="0"/>
                <a:cs typeface="Times New Roman" panose="02020603050405020304" pitchFamily="18" charset="0"/>
              </a:rPr>
              <a:t>Запреты (негативная формула предпочтительна «конгрессу запрещено… Президенту запрещено… суду запрещено»)</a:t>
            </a:r>
          </a:p>
          <a:p>
            <a:pPr>
              <a:spcAft>
                <a:spcPts val="300"/>
              </a:spcAft>
            </a:pPr>
            <a:r>
              <a:rPr lang="ru-RU" dirty="0">
                <a:latin typeface="Times New Roman" panose="02020603050405020304" pitchFamily="18" charset="0"/>
                <a:cs typeface="Times New Roman" panose="02020603050405020304" pitchFamily="18" charset="0"/>
              </a:rPr>
              <a:t>Конституция писаная и неписанная. </a:t>
            </a:r>
          </a:p>
          <a:p>
            <a:pPr>
              <a:spcAft>
                <a:spcPts val="300"/>
              </a:spcAft>
            </a:pPr>
            <a:r>
              <a:rPr lang="ru-RU" dirty="0" smtClean="0">
                <a:latin typeface="Times New Roman" panose="02020603050405020304" pitchFamily="18" charset="0"/>
                <a:cs typeface="Times New Roman" panose="02020603050405020304" pitchFamily="18" charset="0"/>
              </a:rPr>
              <a:t>Варианты и роль преамбулы: традиция, культура, религия как фундамент неписаной конституции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774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838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3600" dirty="0" smtClean="0">
                <a:latin typeface="Times New Roman" panose="02020603050405020304" pitchFamily="18" charset="0"/>
                <a:cs typeface="Times New Roman" panose="02020603050405020304" pitchFamily="18" charset="0"/>
              </a:rPr>
              <a:t>Направления дальнейших исследований</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990600"/>
            <a:ext cx="8229600" cy="5715000"/>
          </a:xfrm>
        </p:spPr>
        <p:txBody>
          <a:bodyPr>
            <a:normAutofit fontScale="77500" lnSpcReduction="20000"/>
          </a:bodyPr>
          <a:lstStyle/>
          <a:p>
            <a:pPr>
              <a:spcAft>
                <a:spcPts val="400"/>
              </a:spcAft>
            </a:pPr>
            <a:r>
              <a:rPr lang="ru-RU" sz="3400" dirty="0" smtClean="0">
                <a:latin typeface="Times New Roman" panose="02020603050405020304" pitchFamily="18" charset="0"/>
                <a:cs typeface="Times New Roman" panose="02020603050405020304" pitchFamily="18" charset="0"/>
              </a:rPr>
              <a:t>Бегство </a:t>
            </a:r>
            <a:r>
              <a:rPr lang="ru-RU" sz="3400" dirty="0">
                <a:latin typeface="Times New Roman" panose="02020603050405020304" pitchFamily="18" charset="0"/>
                <a:cs typeface="Times New Roman" panose="02020603050405020304" pitchFamily="18" charset="0"/>
              </a:rPr>
              <a:t>от ответственности и избегание конкуренции </a:t>
            </a:r>
            <a:r>
              <a:rPr lang="ru-RU" sz="3400" dirty="0" smtClean="0">
                <a:latin typeface="Times New Roman" panose="02020603050405020304" pitchFamily="18" charset="0"/>
                <a:cs typeface="Times New Roman" panose="02020603050405020304" pitchFamily="18" charset="0"/>
              </a:rPr>
              <a:t>(проблема</a:t>
            </a:r>
            <a:r>
              <a:rPr lang="ru-RU" sz="3400" dirty="0">
                <a:latin typeface="Times New Roman" panose="02020603050405020304" pitchFamily="18" charset="0"/>
                <a:cs typeface="Times New Roman" panose="02020603050405020304" pitchFamily="18" charset="0"/>
              </a:rPr>
              <a:t>, подчеркиваемая фон </a:t>
            </a:r>
            <a:r>
              <a:rPr lang="ru-RU" sz="3400" dirty="0" err="1">
                <a:latin typeface="Times New Roman" panose="02020603050405020304" pitchFamily="18" charset="0"/>
                <a:cs typeface="Times New Roman" panose="02020603050405020304" pitchFamily="18" charset="0"/>
              </a:rPr>
              <a:t>Мизесом</a:t>
            </a:r>
            <a:r>
              <a:rPr lang="ru-RU" sz="3400" dirty="0">
                <a:latin typeface="Times New Roman" panose="02020603050405020304" pitchFamily="18" charset="0"/>
                <a:cs typeface="Times New Roman" panose="02020603050405020304" pitchFamily="18" charset="0"/>
              </a:rPr>
              <a:t> </a:t>
            </a:r>
            <a:r>
              <a:rPr lang="ru-RU" sz="3400" baseline="30000" dirty="0" smtClean="0">
                <a:latin typeface="Times New Roman" panose="02020603050405020304" pitchFamily="18" charset="0"/>
                <a:cs typeface="Times New Roman" panose="02020603050405020304" pitchFamily="18" charset="0"/>
              </a:rPr>
              <a:t>1</a:t>
            </a:r>
            <a:r>
              <a:rPr lang="ru-RU" sz="3400" dirty="0" smtClean="0">
                <a:latin typeface="Times New Roman" panose="02020603050405020304" pitchFamily="18" charset="0"/>
                <a:cs typeface="Times New Roman" panose="02020603050405020304" pitchFamily="18" charset="0"/>
              </a:rPr>
              <a:t>). </a:t>
            </a:r>
          </a:p>
          <a:p>
            <a:pPr>
              <a:spcAft>
                <a:spcPts val="400"/>
              </a:spcAft>
            </a:pPr>
            <a:r>
              <a:rPr lang="ru-RU" sz="3400" dirty="0" smtClean="0">
                <a:latin typeface="Times New Roman" panose="02020603050405020304" pitchFamily="18" charset="0"/>
                <a:cs typeface="Times New Roman" panose="02020603050405020304" pitchFamily="18" charset="0"/>
              </a:rPr>
              <a:t>Замена </a:t>
            </a:r>
            <a:r>
              <a:rPr lang="ru-RU" sz="3400" dirty="0" err="1">
                <a:latin typeface="Times New Roman" panose="02020603050405020304" pitchFamily="18" charset="0"/>
                <a:cs typeface="Times New Roman" panose="02020603050405020304" pitchFamily="18" charset="0"/>
              </a:rPr>
              <a:t>бесконечноходовой</a:t>
            </a:r>
            <a:r>
              <a:rPr lang="ru-RU" sz="3400" dirty="0">
                <a:latin typeface="Times New Roman" panose="02020603050405020304" pitchFamily="18" charset="0"/>
                <a:cs typeface="Times New Roman" panose="02020603050405020304" pitchFamily="18" charset="0"/>
              </a:rPr>
              <a:t> игры </a:t>
            </a:r>
            <a:r>
              <a:rPr lang="ru-RU" sz="3400" dirty="0" err="1">
                <a:latin typeface="Times New Roman" panose="02020603050405020304" pitchFamily="18" charset="0"/>
                <a:cs typeface="Times New Roman" panose="02020603050405020304" pitchFamily="18" charset="0"/>
              </a:rPr>
              <a:t>конечноходовой</a:t>
            </a:r>
            <a:r>
              <a:rPr lang="ru-RU" sz="3400" dirty="0">
                <a:latin typeface="Times New Roman" panose="02020603050405020304" pitchFamily="18" charset="0"/>
                <a:cs typeface="Times New Roman" panose="02020603050405020304" pitchFamily="18" charset="0"/>
              </a:rPr>
              <a:t>. Секуляризация (как смена типа религии). </a:t>
            </a:r>
          </a:p>
          <a:p>
            <a:pPr>
              <a:spcAft>
                <a:spcPts val="400"/>
              </a:spcAft>
            </a:pPr>
            <a:r>
              <a:rPr lang="ru-RU" sz="3400" dirty="0" smtClean="0">
                <a:latin typeface="Times New Roman" panose="02020603050405020304" pitchFamily="18" charset="0"/>
                <a:cs typeface="Times New Roman" panose="02020603050405020304" pitchFamily="18" charset="0"/>
              </a:rPr>
              <a:t>Главный </a:t>
            </a:r>
            <a:r>
              <a:rPr lang="ru-RU" sz="3400" dirty="0">
                <a:latin typeface="Times New Roman" panose="02020603050405020304" pitchFamily="18" charset="0"/>
                <a:cs typeface="Times New Roman" panose="02020603050405020304" pitchFamily="18" charset="0"/>
              </a:rPr>
              <a:t>вызов нашей позиции – он  же оборотная сторона </a:t>
            </a:r>
            <a:r>
              <a:rPr lang="ru-RU" sz="3400" dirty="0" err="1">
                <a:latin typeface="Times New Roman" panose="02020603050405020304" pitchFamily="18" charset="0"/>
                <a:cs typeface="Times New Roman" panose="02020603050405020304" pitchFamily="18" charset="0"/>
              </a:rPr>
              <a:t>апробированности</a:t>
            </a:r>
            <a:r>
              <a:rPr lang="ru-RU" sz="3400" dirty="0">
                <a:latin typeface="Times New Roman" panose="02020603050405020304" pitchFamily="18" charset="0"/>
                <a:cs typeface="Times New Roman" panose="02020603050405020304" pitchFamily="18" charset="0"/>
              </a:rPr>
              <a:t> рецептов – это уже было, но оказалось неустойчивым состоянием. </a:t>
            </a:r>
            <a:endParaRPr lang="ru-RU" sz="3400" dirty="0" smtClean="0">
              <a:latin typeface="Times New Roman" panose="02020603050405020304" pitchFamily="18" charset="0"/>
              <a:cs typeface="Times New Roman" panose="02020603050405020304" pitchFamily="18" charset="0"/>
            </a:endParaRPr>
          </a:p>
          <a:p>
            <a:pPr>
              <a:spcAft>
                <a:spcPts val="400"/>
              </a:spcAft>
            </a:pPr>
            <a:r>
              <a:rPr lang="ru-RU" sz="3400" dirty="0" smtClean="0">
                <a:latin typeface="Times New Roman" panose="02020603050405020304" pitchFamily="18" charset="0"/>
                <a:cs typeface="Times New Roman" panose="02020603050405020304" pitchFamily="18" charset="0"/>
              </a:rPr>
              <a:t>Фиксация известных по историческому опыту проблем конституционными запретами - не </a:t>
            </a:r>
            <a:r>
              <a:rPr lang="ru-RU" sz="3400" dirty="0">
                <a:latin typeface="Times New Roman" panose="02020603050405020304" pitchFamily="18" charset="0"/>
                <a:cs typeface="Times New Roman" panose="02020603050405020304" pitchFamily="18" charset="0"/>
              </a:rPr>
              <a:t>бессрочная гарантия. </a:t>
            </a:r>
            <a:endParaRPr lang="ru-RU" sz="3400" dirty="0" smtClean="0">
              <a:latin typeface="Times New Roman" panose="02020603050405020304" pitchFamily="18" charset="0"/>
              <a:cs typeface="Times New Roman" panose="02020603050405020304" pitchFamily="18" charset="0"/>
            </a:endParaRPr>
          </a:p>
          <a:p>
            <a:pPr>
              <a:spcAft>
                <a:spcPts val="400"/>
              </a:spcAft>
            </a:pPr>
            <a:r>
              <a:rPr lang="ru-RU" sz="3400" dirty="0" smtClean="0">
                <a:latin typeface="Times New Roman" panose="02020603050405020304" pitchFamily="18" charset="0"/>
                <a:cs typeface="Times New Roman" panose="02020603050405020304" pitchFamily="18" charset="0"/>
              </a:rPr>
              <a:t>Других путей совершенствования институтов в нашем распоряжении нет (см. опыт отцов – основателей США</a:t>
            </a:r>
            <a:r>
              <a:rPr lang="ru-RU" sz="3400" baseline="30000" dirty="0" smtClean="0">
                <a:latin typeface="Times New Roman" panose="02020603050405020304" pitchFamily="18" charset="0"/>
                <a:cs typeface="Times New Roman" panose="02020603050405020304" pitchFamily="18" charset="0"/>
              </a:rPr>
              <a:t>2</a:t>
            </a:r>
            <a:r>
              <a:rPr lang="ru-RU" sz="3400" dirty="0" smtClean="0">
                <a:latin typeface="Times New Roman" panose="02020603050405020304" pitchFamily="18" charset="0"/>
                <a:cs typeface="Times New Roman" panose="02020603050405020304" pitchFamily="18" charset="0"/>
              </a:rPr>
              <a:t>). Делай что должно…</a:t>
            </a:r>
          </a:p>
          <a:p>
            <a:pPr>
              <a:spcAft>
                <a:spcPts val="400"/>
              </a:spcAft>
            </a:pPr>
            <a:r>
              <a:rPr lang="ru-RU" dirty="0" smtClean="0">
                <a:latin typeface="Times New Roman" panose="02020603050405020304" pitchFamily="18" charset="0"/>
                <a:cs typeface="Times New Roman" panose="02020603050405020304" pitchFamily="18" charset="0"/>
              </a:rPr>
              <a:t>И свобода, </a:t>
            </a:r>
            <a:r>
              <a:rPr lang="ru-RU" dirty="0">
                <a:latin typeface="Times New Roman" panose="02020603050405020304" pitchFamily="18" charset="0"/>
                <a:cs typeface="Times New Roman" panose="02020603050405020304" pitchFamily="18" charset="0"/>
              </a:rPr>
              <a:t>и милосердие и ответственность также </a:t>
            </a:r>
            <a:r>
              <a:rPr lang="ru-RU" dirty="0" smtClean="0">
                <a:latin typeface="Times New Roman" panose="02020603050405020304" pitchFamily="18" charset="0"/>
                <a:cs typeface="Times New Roman" panose="02020603050405020304" pitchFamily="18" charset="0"/>
              </a:rPr>
              <a:t>присущи нам, </a:t>
            </a:r>
            <a:r>
              <a:rPr lang="ru-RU" dirty="0">
                <a:latin typeface="Times New Roman" panose="02020603050405020304" pitchFamily="18" charset="0"/>
                <a:cs typeface="Times New Roman" panose="02020603050405020304" pitchFamily="18" charset="0"/>
              </a:rPr>
              <a:t>ибо «</a:t>
            </a:r>
            <a:r>
              <a:rPr lang="ru-RU" dirty="0" smtClean="0">
                <a:latin typeface="Times New Roman" panose="02020603050405020304" pitchFamily="18" charset="0"/>
                <a:cs typeface="Times New Roman" panose="02020603050405020304" pitchFamily="18" charset="0"/>
              </a:rPr>
              <a:t>созданы </a:t>
            </a:r>
            <a:r>
              <a:rPr lang="ru-RU" dirty="0">
                <a:latin typeface="Times New Roman" panose="02020603050405020304" pitchFamily="18" charset="0"/>
                <a:cs typeface="Times New Roman" panose="02020603050405020304" pitchFamily="18" charset="0"/>
              </a:rPr>
              <a:t>по образу и подобию…»</a:t>
            </a:r>
          </a:p>
          <a:p>
            <a:pPr>
              <a:spcAft>
                <a:spcPts val="400"/>
              </a:spcAft>
            </a:pPr>
            <a:endParaRPr lang="ru-RU"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278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609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latin typeface="Times New Roman" panose="02020603050405020304" pitchFamily="18" charset="0"/>
                <a:cs typeface="Times New Roman" panose="02020603050405020304" pitchFamily="18" charset="0"/>
              </a:rPr>
              <a:t>Уроки для общества</a:t>
            </a:r>
            <a:endParaRPr lang="en-US" dirty="0"/>
          </a:p>
        </p:txBody>
      </p:sp>
      <p:sp>
        <p:nvSpPr>
          <p:cNvPr id="3" name="Объект 2"/>
          <p:cNvSpPr>
            <a:spLocks noGrp="1"/>
          </p:cNvSpPr>
          <p:nvPr>
            <p:ph idx="1"/>
          </p:nvPr>
        </p:nvSpPr>
        <p:spPr>
          <a:xfrm>
            <a:off x="457200" y="762000"/>
            <a:ext cx="8229600" cy="5943600"/>
          </a:xfrm>
        </p:spPr>
        <p:txBody>
          <a:bodyPr>
            <a:noAutofit/>
          </a:bodyPr>
          <a:lstStyle/>
          <a:p>
            <a:r>
              <a:rPr lang="ru-RU" sz="2600" dirty="0">
                <a:latin typeface="Times New Roman" panose="02020603050405020304" pitchFamily="18" charset="0"/>
                <a:cs typeface="Times New Roman" panose="02020603050405020304" pitchFamily="18" charset="0"/>
              </a:rPr>
              <a:t>Правовая демократия и капитализм – исторически недавние явления. Временные провалы не должны </a:t>
            </a:r>
            <a:r>
              <a:rPr lang="ru-RU" sz="2600" dirty="0" smtClean="0">
                <a:latin typeface="Times New Roman" panose="02020603050405020304" pitchFamily="18" charset="0"/>
                <a:cs typeface="Times New Roman" panose="02020603050405020304" pitchFamily="18" charset="0"/>
              </a:rPr>
              <a:t>обескураживать.</a:t>
            </a:r>
            <a:endParaRPr lang="ru-RU" sz="2600" dirty="0">
              <a:latin typeface="Times New Roman" panose="02020603050405020304" pitchFamily="18" charset="0"/>
              <a:cs typeface="Times New Roman" panose="02020603050405020304" pitchFamily="18" charset="0"/>
            </a:endParaRPr>
          </a:p>
          <a:p>
            <a:r>
              <a:rPr lang="ru-RU" sz="2600" dirty="0" smtClean="0">
                <a:latin typeface="Times New Roman" panose="02020603050405020304" pitchFamily="18" charset="0"/>
                <a:cs typeface="Times New Roman" panose="02020603050405020304" pitchFamily="18" charset="0"/>
              </a:rPr>
              <a:t>В </a:t>
            </a:r>
            <a:r>
              <a:rPr lang="ru-RU" sz="2600" dirty="0">
                <a:latin typeface="Times New Roman" panose="02020603050405020304" pitchFamily="18" charset="0"/>
                <a:cs typeface="Times New Roman" panose="02020603050405020304" pitchFamily="18" charset="0"/>
              </a:rPr>
              <a:t>период с Нидерландской революции и до первой мировой </a:t>
            </a:r>
            <a:r>
              <a:rPr lang="ru-RU" sz="2600" dirty="0" smtClean="0">
                <a:latin typeface="Times New Roman" panose="02020603050405020304" pitchFamily="18" charset="0"/>
                <a:cs typeface="Times New Roman" panose="02020603050405020304" pitchFamily="18" charset="0"/>
              </a:rPr>
              <a:t>войны религиозная </a:t>
            </a:r>
            <a:r>
              <a:rPr lang="ru-RU" sz="2600" dirty="0">
                <a:latin typeface="Times New Roman" panose="02020603050405020304" pitchFamily="18" charset="0"/>
                <a:cs typeface="Times New Roman" panose="02020603050405020304" pitchFamily="18" charset="0"/>
              </a:rPr>
              <a:t>(</a:t>
            </a:r>
            <a:r>
              <a:rPr lang="ru-RU" sz="2600" dirty="0" err="1">
                <a:latin typeface="Times New Roman" panose="02020603050405020304" pitchFamily="18" charset="0"/>
                <a:cs typeface="Times New Roman" panose="02020603050405020304" pitchFamily="18" charset="0"/>
              </a:rPr>
              <a:t>иудеохристианская</a:t>
            </a:r>
            <a:r>
              <a:rPr lang="ru-RU" sz="2600" dirty="0">
                <a:latin typeface="Times New Roman" panose="02020603050405020304" pitchFamily="18" charset="0"/>
                <a:cs typeface="Times New Roman" panose="02020603050405020304" pitchFamily="18" charset="0"/>
              </a:rPr>
              <a:t>) и национальная мобилизация доказали </a:t>
            </a:r>
            <a:r>
              <a:rPr lang="ru-RU" sz="2600" dirty="0" smtClean="0">
                <a:latin typeface="Times New Roman" panose="02020603050405020304" pitchFamily="18" charset="0"/>
                <a:cs typeface="Times New Roman" panose="02020603050405020304" pitchFamily="18" charset="0"/>
              </a:rPr>
              <a:t>способность:</a:t>
            </a:r>
          </a:p>
          <a:p>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вдохновлять европейца брать на себя ответственность и защищать </a:t>
            </a:r>
            <a:r>
              <a:rPr lang="ru-RU" sz="2600" dirty="0" smtClean="0">
                <a:latin typeface="Times New Roman" panose="02020603050405020304" pitchFamily="18" charset="0"/>
                <a:cs typeface="Times New Roman" panose="02020603050405020304" pitchFamily="18" charset="0"/>
              </a:rPr>
              <a:t>свободу</a:t>
            </a:r>
            <a:r>
              <a:rPr lang="ru-RU" sz="2600" baseline="30000" dirty="0" smtClean="0">
                <a:latin typeface="Times New Roman" panose="02020603050405020304" pitchFamily="18" charset="0"/>
                <a:cs typeface="Times New Roman" panose="02020603050405020304" pitchFamily="18" charset="0"/>
              </a:rPr>
              <a:t>1</a:t>
            </a:r>
            <a:r>
              <a:rPr lang="ru-RU" sz="2600" dirty="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 </a:t>
            </a:r>
          </a:p>
          <a:p>
            <a:r>
              <a:rPr lang="ru-RU" sz="2600" dirty="0" smtClean="0">
                <a:latin typeface="Times New Roman" panose="02020603050405020304" pitchFamily="18" charset="0"/>
                <a:cs typeface="Times New Roman" panose="02020603050405020304" pitchFamily="18" charset="0"/>
              </a:rPr>
              <a:t>Защищать </a:t>
            </a:r>
            <a:r>
              <a:rPr lang="ru-RU" sz="2600" dirty="0">
                <a:latin typeface="Times New Roman" panose="02020603050405020304" pitchFamily="18" charset="0"/>
                <a:cs typeface="Times New Roman" panose="02020603050405020304" pitchFamily="18" charset="0"/>
              </a:rPr>
              <a:t>собственность и добиваться </a:t>
            </a:r>
            <a:r>
              <a:rPr lang="ru-RU" sz="2600" dirty="0" smtClean="0">
                <a:latin typeface="Times New Roman" panose="02020603050405020304" pitchFamily="18" charset="0"/>
                <a:cs typeface="Times New Roman" panose="02020603050405020304" pitchFamily="18" charset="0"/>
              </a:rPr>
              <a:t>процветания; </a:t>
            </a:r>
          </a:p>
          <a:p>
            <a:r>
              <a:rPr lang="ru-RU" sz="2600" dirty="0" smtClean="0">
                <a:latin typeface="Times New Roman" panose="02020603050405020304" pitchFamily="18" charset="0"/>
                <a:cs typeface="Times New Roman" panose="02020603050405020304" pitchFamily="18" charset="0"/>
              </a:rPr>
              <a:t>Помогать </a:t>
            </a:r>
            <a:r>
              <a:rPr lang="ru-RU" sz="2600" dirty="0">
                <a:latin typeface="Times New Roman" panose="02020603050405020304" pitchFamily="18" charset="0"/>
                <a:cs typeface="Times New Roman" panose="02020603050405020304" pitchFamily="18" charset="0"/>
              </a:rPr>
              <a:t>бедным с настоящим состраданием, </a:t>
            </a:r>
            <a:r>
              <a:rPr lang="ru-RU" sz="2600" dirty="0" smtClean="0">
                <a:latin typeface="Times New Roman" panose="02020603050405020304" pitchFamily="18" charset="0"/>
                <a:cs typeface="Times New Roman" panose="02020603050405020304" pitchFamily="18" charset="0"/>
              </a:rPr>
              <a:t>ответственностью </a:t>
            </a:r>
            <a:r>
              <a:rPr lang="ru-RU" sz="2600" dirty="0">
                <a:latin typeface="Times New Roman" panose="02020603050405020304" pitchFamily="18" charset="0"/>
                <a:cs typeface="Times New Roman" panose="02020603050405020304" pitchFamily="18" charset="0"/>
              </a:rPr>
              <a:t>и с умом, лечить и учить без </a:t>
            </a:r>
            <a:r>
              <a:rPr lang="ru-RU" sz="2600" dirty="0" smtClean="0">
                <a:latin typeface="Times New Roman" panose="02020603050405020304" pitchFamily="18" charset="0"/>
                <a:cs typeface="Times New Roman" panose="02020603050405020304" pitchFamily="18" charset="0"/>
              </a:rPr>
              <a:t>государства</a:t>
            </a:r>
            <a:r>
              <a:rPr lang="ru-RU" sz="2600" baseline="30000" dirty="0">
                <a:latin typeface="Times New Roman" panose="02020603050405020304" pitchFamily="18" charset="0"/>
                <a:cs typeface="Times New Roman" panose="02020603050405020304" pitchFamily="18" charset="0"/>
              </a:rPr>
              <a:t>2</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построив </a:t>
            </a:r>
            <a:r>
              <a:rPr lang="ru-RU" sz="2600" dirty="0" smtClean="0">
                <a:latin typeface="Times New Roman" panose="02020603050405020304" pitchFamily="18" charset="0"/>
                <a:cs typeface="Times New Roman" panose="02020603050405020304" pitchFamily="18" charset="0"/>
              </a:rPr>
              <a:t>создав великие образцы </a:t>
            </a:r>
            <a:r>
              <a:rPr lang="ru-RU" sz="2600" smtClean="0">
                <a:latin typeface="Times New Roman" panose="02020603050405020304" pitchFamily="18" charset="0"/>
                <a:cs typeface="Times New Roman" panose="02020603050405020304" pitchFamily="18" charset="0"/>
              </a:rPr>
              <a:t>гражданского </a:t>
            </a:r>
            <a:r>
              <a:rPr lang="ru-RU" sz="2600" smtClean="0">
                <a:latin typeface="Times New Roman" panose="02020603050405020304" pitchFamily="18" charset="0"/>
                <a:cs typeface="Times New Roman" panose="02020603050405020304" pitchFamily="18" charset="0"/>
              </a:rPr>
              <a:t>общества</a:t>
            </a:r>
            <a:r>
              <a:rPr lang="ru-RU" sz="2600" baseline="30000" smtClean="0">
                <a:latin typeface="Times New Roman" panose="02020603050405020304" pitchFamily="18" charset="0"/>
                <a:cs typeface="Times New Roman" panose="02020603050405020304" pitchFamily="18" charset="0"/>
              </a:rPr>
              <a:t>3</a:t>
            </a:r>
            <a:endParaRPr lang="ru-RU" sz="2600" baseline="30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447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43000"/>
            <a:ext cx="8229600" cy="5562600"/>
          </a:xfrm>
        </p:spPr>
        <p:txBody>
          <a:bodyPr>
            <a:normAutofit fontScale="92500" lnSpcReduction="10000"/>
          </a:bodyPr>
          <a:lstStyle/>
          <a:p>
            <a:pPr>
              <a:spcAft>
                <a:spcPts val="300"/>
              </a:spcAft>
            </a:pPr>
            <a:r>
              <a:rPr lang="ru-RU" dirty="0">
                <a:latin typeface="Times New Roman" panose="02020603050405020304" pitchFamily="18" charset="0"/>
                <a:cs typeface="Times New Roman" panose="02020603050405020304" pitchFamily="18" charset="0"/>
              </a:rPr>
              <a:t>Совет гражданским </a:t>
            </a:r>
            <a:r>
              <a:rPr lang="ru-RU">
                <a:latin typeface="Times New Roman" panose="02020603050405020304" pitchFamily="18" charset="0"/>
                <a:cs typeface="Times New Roman" panose="02020603050405020304" pitchFamily="18" charset="0"/>
              </a:rPr>
              <a:t>активистам </a:t>
            </a:r>
            <a:r>
              <a:rPr lang="ru-RU" smtClean="0">
                <a:latin typeface="Times New Roman" panose="02020603050405020304" pitchFamily="18" charset="0"/>
                <a:cs typeface="Times New Roman" panose="02020603050405020304" pitchFamily="18" charset="0"/>
              </a:rPr>
              <a:t>прекратить </a:t>
            </a:r>
            <a:r>
              <a:rPr lang="ru-RU" dirty="0">
                <a:latin typeface="Times New Roman" panose="02020603050405020304" pitchFamily="18" charset="0"/>
                <a:cs typeface="Times New Roman" panose="02020603050405020304" pitchFamily="18" charset="0"/>
              </a:rPr>
              <a:t>джихад против национализма и </a:t>
            </a:r>
            <a:r>
              <a:rPr lang="ru-RU" dirty="0" smtClean="0">
                <a:latin typeface="Times New Roman" panose="02020603050405020304" pitchFamily="18" charset="0"/>
                <a:cs typeface="Times New Roman" panose="02020603050405020304" pitchFamily="18" charset="0"/>
              </a:rPr>
              <a:t>христианства</a:t>
            </a:r>
            <a:r>
              <a:rPr lang="ru-RU" baseline="30000" dirty="0" smtClean="0">
                <a:latin typeface="Times New Roman" panose="02020603050405020304" pitchFamily="18" charset="0"/>
                <a:cs typeface="Times New Roman" panose="02020603050405020304" pitchFamily="18" charset="0"/>
              </a:rPr>
              <a:t>1</a:t>
            </a:r>
            <a:r>
              <a:rPr lang="ru-RU" dirty="0" smtClean="0">
                <a:latin typeface="Times New Roman" panose="02020603050405020304" pitchFamily="18" charset="0"/>
                <a:cs typeface="Times New Roman" panose="02020603050405020304" pitchFamily="18" charset="0"/>
              </a:rPr>
              <a:t>, Никогда </a:t>
            </a:r>
            <a:r>
              <a:rPr lang="ru-RU" dirty="0">
                <a:latin typeface="Times New Roman" panose="02020603050405020304" pitchFamily="18" charset="0"/>
                <a:cs typeface="Times New Roman" panose="02020603050405020304" pitchFamily="18" charset="0"/>
              </a:rPr>
              <a:t>не поддерживать врагов семьи и права </a:t>
            </a:r>
            <a:r>
              <a:rPr lang="ru-RU" dirty="0" smtClean="0">
                <a:latin typeface="Times New Roman" panose="02020603050405020304" pitchFamily="18" charset="0"/>
                <a:cs typeface="Times New Roman" panose="02020603050405020304" pitchFamily="18" charset="0"/>
              </a:rPr>
              <a:t>наследования</a:t>
            </a:r>
            <a:r>
              <a:rPr lang="en-US" baseline="30000" dirty="0" smtClean="0">
                <a:latin typeface="Times New Roman" panose="02020603050405020304" pitchFamily="18" charset="0"/>
                <a:cs typeface="Times New Roman" panose="02020603050405020304" pitchFamily="18" charset="0"/>
              </a:rPr>
              <a:t>2</a:t>
            </a:r>
            <a:endParaRPr lang="en-US" baseline="30000" dirty="0">
              <a:latin typeface="Times New Roman" panose="02020603050405020304" pitchFamily="18" charset="0"/>
              <a:cs typeface="Times New Roman" panose="02020603050405020304" pitchFamily="18" charset="0"/>
            </a:endParaRPr>
          </a:p>
          <a:p>
            <a:pPr>
              <a:spcAft>
                <a:spcPts val="300"/>
              </a:spcAft>
            </a:pPr>
            <a:r>
              <a:rPr lang="ru-RU" dirty="0">
                <a:latin typeface="Times New Roman" panose="02020603050405020304" pitchFamily="18" charset="0"/>
                <a:cs typeface="Times New Roman" panose="02020603050405020304" pitchFamily="18" charset="0"/>
              </a:rPr>
              <a:t>Секуляризация и кризис семьи не являются необратимыми явлениями (изучение примеров). </a:t>
            </a:r>
            <a:r>
              <a:rPr lang="ru-RU" dirty="0" smtClean="0">
                <a:latin typeface="Times New Roman" panose="02020603050405020304" pitchFamily="18" charset="0"/>
                <a:cs typeface="Times New Roman" panose="02020603050405020304" pitchFamily="18" charset="0"/>
              </a:rPr>
              <a:t>Де </a:t>
            </a:r>
            <a:r>
              <a:rPr lang="ru-RU" dirty="0" err="1" smtClean="0">
                <a:latin typeface="Times New Roman" panose="02020603050405020304" pitchFamily="18" charset="0"/>
                <a:cs typeface="Times New Roman" panose="02020603050405020304" pitchFamily="18" charset="0"/>
              </a:rPr>
              <a:t>Токвиль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 де </a:t>
            </a:r>
            <a:r>
              <a:rPr lang="ru-RU" dirty="0" err="1" smtClean="0">
                <a:latin typeface="Times New Roman" panose="02020603050405020304" pitchFamily="18" charset="0"/>
                <a:cs typeface="Times New Roman" panose="02020603050405020304" pitchFamily="18" charset="0"/>
              </a:rPr>
              <a:t>Фрис</a:t>
            </a:r>
            <a:r>
              <a:rPr lang="en-US" baseline="30000" dirty="0" smtClean="0">
                <a:latin typeface="Times New Roman" panose="02020603050405020304" pitchFamily="18" charset="0"/>
                <a:cs typeface="Times New Roman" panose="02020603050405020304" pitchFamily="18" charset="0"/>
              </a:rPr>
              <a:t>3</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spcAft>
                <a:spcPts val="300"/>
              </a:spcAft>
            </a:pPr>
            <a:r>
              <a:rPr lang="ru-RU" dirty="0">
                <a:latin typeface="Times New Roman" panose="02020603050405020304" pitchFamily="18" charset="0"/>
                <a:cs typeface="Times New Roman" panose="02020603050405020304" pitchFamily="18" charset="0"/>
              </a:rPr>
              <a:t>Простые моральные уроки провалов. Резервация для равенства (перед законом)  и простор для неравенства </a:t>
            </a:r>
            <a:r>
              <a:rPr lang="ru-RU" dirty="0" smtClean="0">
                <a:latin typeface="Times New Roman" panose="02020603050405020304" pitchFamily="18" charset="0"/>
                <a:cs typeface="Times New Roman" panose="02020603050405020304" pitchFamily="18" charset="0"/>
              </a:rPr>
              <a:t>и дискриминации – </a:t>
            </a:r>
            <a:r>
              <a:rPr lang="ru-RU" dirty="0">
                <a:latin typeface="Times New Roman" panose="02020603050405020304" pitchFamily="18" charset="0"/>
                <a:cs typeface="Times New Roman" panose="02020603050405020304" pitchFamily="18" charset="0"/>
              </a:rPr>
              <a:t>во всех сферах человеческой деятельности (никому не надо быть </a:t>
            </a:r>
            <a:r>
              <a:rPr lang="ru-RU" dirty="0" smtClean="0">
                <a:latin typeface="Times New Roman" panose="02020603050405020304" pitchFamily="18" charset="0"/>
                <a:cs typeface="Times New Roman" panose="02020603050405020304" pitchFamily="18" charset="0"/>
              </a:rPr>
              <a:t>«как Скандинавы»</a:t>
            </a:r>
            <a:r>
              <a:rPr lang="en-US" baseline="30000" dirty="0" smtClean="0">
                <a:latin typeface="Times New Roman" panose="02020603050405020304" pitchFamily="18" charset="0"/>
                <a:cs typeface="Times New Roman" panose="02020603050405020304" pitchFamily="18" charset="0"/>
              </a:rPr>
              <a:t>4</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en-US" dirty="0"/>
          </a:p>
        </p:txBody>
      </p:sp>
      <p:sp>
        <p:nvSpPr>
          <p:cNvPr id="4" name="Заголовок 1"/>
          <p:cNvSpPr>
            <a:spLocks noGrp="1"/>
          </p:cNvSpPr>
          <p:nvPr>
            <p:ph type="title"/>
          </p:nvPr>
        </p:nvSpPr>
        <p:spPr>
          <a:xfrm>
            <a:off x="457200" y="76200"/>
            <a:ext cx="8229600" cy="914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dirty="0" smtClean="0">
                <a:latin typeface="Times New Roman" panose="02020603050405020304" pitchFamily="18" charset="0"/>
                <a:cs typeface="Times New Roman" panose="02020603050405020304" pitchFamily="18" charset="0"/>
              </a:rPr>
              <a:t>Уроки для общества - </a:t>
            </a:r>
            <a:r>
              <a:rPr lang="en-US" dirty="0" smtClean="0">
                <a:latin typeface="Times New Roman" panose="02020603050405020304" pitchFamily="18" charset="0"/>
                <a:cs typeface="Times New Roman" panose="02020603050405020304" pitchFamily="18" charset="0"/>
              </a:rPr>
              <a:t>II</a:t>
            </a:r>
            <a:endParaRPr lang="en-US" dirty="0"/>
          </a:p>
        </p:txBody>
      </p:sp>
    </p:spTree>
    <p:extLst>
      <p:ext uri="{BB962C8B-B14F-4D97-AF65-F5344CB8AC3E}">
        <p14:creationId xmlns:p14="http://schemas.microsoft.com/office/powerpoint/2010/main" val="1668808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ru-RU" dirty="0" smtClean="0">
                <a:latin typeface="Times New Roman" panose="02020603050405020304" pitchFamily="18" charset="0"/>
                <a:cs typeface="Times New Roman" panose="02020603050405020304" pitchFamily="18" charset="0"/>
              </a:rPr>
              <a:t>Основные формальные подходы к обоснованию рекомендаций</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382000" cy="4953000"/>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Претензия (патент) на не-изобретение рекомендуемых решений в рамках «не вести к счастью, а охранять от </a:t>
            </a:r>
            <a:r>
              <a:rPr lang="ru-RU" dirty="0" smtClean="0">
                <a:latin typeface="Times New Roman" panose="02020603050405020304" pitchFamily="18" charset="0"/>
                <a:cs typeface="Times New Roman" panose="02020603050405020304" pitchFamily="18" charset="0"/>
              </a:rPr>
              <a:t>зла»</a:t>
            </a:r>
            <a:r>
              <a:rPr lang="en-US" baseline="30000" dirty="0" smtClean="0">
                <a:latin typeface="Times New Roman" panose="02020603050405020304" pitchFamily="18" charset="0"/>
                <a:cs typeface="Times New Roman" panose="02020603050405020304" pitchFamily="18" charset="0"/>
              </a:rPr>
              <a:t>1</a:t>
            </a:r>
            <a:endParaRPr lang="ru-RU" baseline="30000"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Первоначальное допущение об отсутствии политических ограничений (совет Гайдара</a:t>
            </a:r>
            <a:r>
              <a:rPr lang="en-US"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попытка продумать переходные меры</a:t>
            </a:r>
          </a:p>
          <a:p>
            <a:r>
              <a:rPr lang="ru-RU" dirty="0" smtClean="0">
                <a:latin typeface="Times New Roman" panose="02020603050405020304" pitchFamily="18" charset="0"/>
                <a:cs typeface="Times New Roman" panose="02020603050405020304" pitchFamily="18" charset="0"/>
              </a:rPr>
              <a:t>(балансируя допущение об отсутствии ограничений) – думать о том как обеспечить расширение - продление окна возможностей</a:t>
            </a:r>
          </a:p>
          <a:p>
            <a:r>
              <a:rPr lang="ru-RU" dirty="0" smtClean="0">
                <a:latin typeface="Times New Roman" panose="02020603050405020304" pitchFamily="18" charset="0"/>
                <a:cs typeface="Times New Roman" panose="02020603050405020304" pitchFamily="18" charset="0"/>
              </a:rPr>
              <a:t>Примечание. Не забудьте про внешние приложения</a:t>
            </a:r>
            <a:r>
              <a:rPr lang="en-US" baseline="30000" dirty="0" smtClean="0">
                <a:latin typeface="Times New Roman" panose="02020603050405020304" pitchFamily="18" charset="0"/>
                <a:cs typeface="Times New Roman" panose="02020603050405020304" pitchFamily="18" charset="0"/>
              </a:rPr>
              <a:t>3</a:t>
            </a:r>
            <a:endParaRPr lang="ru-RU" baseline="300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8169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9762"/>
          </a:xfrm>
        </p:spPr>
        <p:txBody>
          <a:bodyPr>
            <a:normAutofit fontScale="90000"/>
          </a:bodyPr>
          <a:lstStyle/>
          <a:p>
            <a:r>
              <a:rPr lang="ru-RU" dirty="0" smtClean="0">
                <a:latin typeface="Times New Roman" panose="02020603050405020304" pitchFamily="18" charset="0"/>
                <a:cs typeface="Times New Roman" panose="02020603050405020304" pitchFamily="18" charset="0"/>
              </a:rPr>
              <a:t>Народ не поймет. Народ восстанет</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066800"/>
            <a:ext cx="8229600" cy="5562600"/>
          </a:xfrm>
        </p:spPr>
        <p:txBody>
          <a:bodyPr>
            <a:normAutofit fontScale="85000" lnSpcReduction="10000"/>
          </a:bodyPr>
          <a:lstStyle/>
          <a:p>
            <a:r>
              <a:rPr lang="ru-RU" dirty="0" smtClean="0">
                <a:latin typeface="Times New Roman" panose="02020603050405020304" pitchFamily="18" charset="0"/>
                <a:cs typeface="Times New Roman" panose="02020603050405020304" pitchFamily="18" charset="0"/>
              </a:rPr>
              <a:t>Отмена всеобщей избирательной привилегии и социальных завоеваний невозможна политически </a:t>
            </a:r>
            <a:r>
              <a:rPr lang="ru-RU" i="1" dirty="0" smtClean="0">
                <a:latin typeface="Times New Roman" panose="02020603050405020304" pitchFamily="18" charset="0"/>
                <a:cs typeface="Times New Roman" panose="02020603050405020304" pitchFamily="18" charset="0"/>
              </a:rPr>
              <a:t>и аморальна</a:t>
            </a:r>
            <a:r>
              <a:rPr lang="ru-RU" i="1" baseline="30000" dirty="0" smtClean="0">
                <a:latin typeface="Times New Roman" panose="02020603050405020304" pitchFamily="18" charset="0"/>
                <a:cs typeface="Times New Roman" panose="02020603050405020304" pitchFamily="18" charset="0"/>
              </a:rPr>
              <a:t>1</a:t>
            </a:r>
            <a:r>
              <a:rPr lang="ru-RU" i="1"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История доказывает многими примерами обратное (введение цензов в Эстонии, Латвии, США, Франции; просто перевороты).</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В период кризиса фактическое обесценение социального пакета облегчает его отмену. Особенности в пакете с отменой «враждебному чужаку» или нелюбимому бюрократу, тунеядцу…</a:t>
            </a:r>
          </a:p>
          <a:p>
            <a:r>
              <a:rPr lang="ru-RU" dirty="0" smtClean="0">
                <a:latin typeface="Times New Roman" panose="02020603050405020304" pitchFamily="18" charset="0"/>
                <a:cs typeface="Times New Roman" panose="02020603050405020304" pitchFamily="18" charset="0"/>
              </a:rPr>
              <a:t>Вероятные сценарии спроса на такие революционные реформы – национальная и религиозная мобилизации. Делиться со своими не то</a:t>
            </a:r>
            <a:r>
              <a:rPr lang="en-US"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что делиться с агрессивными чужаками</a:t>
            </a:r>
            <a:r>
              <a:rPr lang="en-US" baseline="30000" dirty="0" smtClean="0">
                <a:latin typeface="Times New Roman" panose="02020603050405020304" pitchFamily="18" charset="0"/>
                <a:cs typeface="Times New Roman" panose="02020603050405020304" pitchFamily="18" charset="0"/>
              </a:rPr>
              <a:t>3</a:t>
            </a:r>
            <a:endParaRPr lang="en-US" baseline="300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457200" y="76200"/>
            <a:ext cx="8229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u-RU" dirty="0" smtClean="0">
                <a:latin typeface="Times New Roman" panose="02020603050405020304" pitchFamily="18" charset="0"/>
                <a:cs typeface="Times New Roman" panose="02020603050405020304" pitchFamily="18" charset="0"/>
              </a:rPr>
              <a:t>Народ не поймет. Народ восстанет</a:t>
            </a:r>
            <a:endParaRPr lang="en-US" dirty="0"/>
          </a:p>
        </p:txBody>
      </p:sp>
    </p:spTree>
    <p:extLst>
      <p:ext uri="{BB962C8B-B14F-4D97-AF65-F5344CB8AC3E}">
        <p14:creationId xmlns:p14="http://schemas.microsoft.com/office/powerpoint/2010/main" val="127127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39762"/>
          </a:xfrm>
        </p:spPr>
        <p:txBody>
          <a:bodyPr>
            <a:normAutofit fontScale="90000"/>
          </a:bodyPr>
          <a:lstStyle/>
          <a:p>
            <a:r>
              <a:rPr lang="ru-RU" dirty="0" smtClean="0">
                <a:latin typeface="Times New Roman" panose="02020603050405020304" pitchFamily="18" charset="0"/>
                <a:cs typeface="Times New Roman" panose="02020603050405020304" pitchFamily="18" charset="0"/>
              </a:rPr>
              <a:t>Народ не поймет. Народ восстанет</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914400"/>
            <a:ext cx="8229600" cy="5715000"/>
          </a:xfrm>
        </p:spPr>
        <p:txBody>
          <a:bodyPr>
            <a:normAutofit fontScale="70000" lnSpcReduction="20000"/>
          </a:bodyPr>
          <a:lstStyle/>
          <a:p>
            <a:r>
              <a:rPr lang="ru-RU" sz="3400" dirty="0" smtClean="0">
                <a:latin typeface="Times New Roman" panose="02020603050405020304" pitchFamily="18" charset="0"/>
                <a:cs typeface="Times New Roman" panose="02020603050405020304" pitchFamily="18" charset="0"/>
              </a:rPr>
              <a:t>Страничка презентации</a:t>
            </a:r>
            <a:r>
              <a:rPr lang="ru-RU"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hlinkClick r:id="rId3"/>
              </a:rPr>
              <a:t>http</a:t>
            </a:r>
            <a:r>
              <a:rPr lang="en-US" sz="2600" dirty="0">
                <a:latin typeface="Times New Roman" panose="02020603050405020304" pitchFamily="18" charset="0"/>
                <a:cs typeface="Times New Roman" panose="02020603050405020304" pitchFamily="18" charset="0"/>
                <a:hlinkClick r:id="rId3"/>
              </a:rPr>
              <a:t>://instecontransit.ru/prezentaciya-strategii-dolgosrochnogo-provetaniya</a:t>
            </a:r>
            <a:r>
              <a:rPr lang="en-US" sz="3000" dirty="0" smtClean="0">
                <a:latin typeface="Times New Roman" panose="02020603050405020304" pitchFamily="18" charset="0"/>
                <a:cs typeface="Times New Roman" panose="02020603050405020304" pitchFamily="18" charset="0"/>
                <a:hlinkClick r:id="rId3"/>
              </a:rPr>
              <a:t>/</a:t>
            </a:r>
            <a:endParaRPr lang="ru-RU" sz="3000" dirty="0" smtClean="0">
              <a:latin typeface="Times New Roman" panose="02020603050405020304" pitchFamily="18" charset="0"/>
              <a:cs typeface="Times New Roman" panose="02020603050405020304" pitchFamily="18" charset="0"/>
            </a:endParaRPr>
          </a:p>
          <a:p>
            <a:r>
              <a:rPr lang="ru-RU" sz="3100" dirty="0">
                <a:latin typeface="Times New Roman" panose="02020603050405020304" pitchFamily="18" charset="0"/>
                <a:cs typeface="Times New Roman" panose="02020603050405020304" pitchFamily="18" charset="0"/>
              </a:rPr>
              <a:t>книга </a:t>
            </a:r>
            <a:r>
              <a:rPr lang="ru-RU" sz="3400" dirty="0">
                <a:latin typeface="Times New Roman" panose="02020603050405020304" pitchFamily="18" charset="0"/>
                <a:cs typeface="Times New Roman" panose="02020603050405020304" pitchFamily="18" charset="0"/>
              </a:rPr>
              <a:t>«Институциональные ограничения современного экономического роста» </a:t>
            </a:r>
            <a:r>
              <a:rPr lang="ru-RU" sz="3100" dirty="0">
                <a:latin typeface="Times New Roman" panose="02020603050405020304" pitchFamily="18" charset="0"/>
                <a:cs typeface="Times New Roman" panose="02020603050405020304" pitchFamily="18" charset="0"/>
              </a:rPr>
              <a:t>2011  </a:t>
            </a:r>
            <a:r>
              <a:rPr lang="en-US" sz="2600" dirty="0">
                <a:latin typeface="Times New Roman" panose="02020603050405020304" pitchFamily="18" charset="0"/>
                <a:cs typeface="Times New Roman" panose="02020603050405020304" pitchFamily="18" charset="0"/>
                <a:hlinkClick r:id="rId4"/>
              </a:rPr>
              <a:t>http://instecontransit.ru/proekty/institucionalnye-ogranicheniya-sovremennogo-ekonomicheskogo-rosta</a:t>
            </a:r>
            <a:r>
              <a:rPr lang="en-US" sz="2600" dirty="0" smtClean="0">
                <a:latin typeface="Times New Roman" panose="02020603050405020304" pitchFamily="18" charset="0"/>
                <a:cs typeface="Times New Roman" panose="02020603050405020304" pitchFamily="18" charset="0"/>
                <a:hlinkClick r:id="rId4"/>
              </a:rPr>
              <a:t>/</a:t>
            </a:r>
            <a:r>
              <a:rPr lang="ru-RU" sz="2600" dirty="0" smtClean="0">
                <a:latin typeface="Times New Roman" panose="02020603050405020304" pitchFamily="18" charset="0"/>
                <a:cs typeface="Times New Roman" panose="02020603050405020304" pitchFamily="18" charset="0"/>
              </a:rPr>
              <a:t> </a:t>
            </a:r>
          </a:p>
          <a:p>
            <a:r>
              <a:rPr lang="ru-RU" sz="3000" dirty="0" smtClean="0">
                <a:latin typeface="Times New Roman" panose="02020603050405020304" pitchFamily="18" charset="0"/>
                <a:cs typeface="Times New Roman" panose="02020603050405020304" pitchFamily="18" charset="0"/>
              </a:rPr>
              <a:t>Статья (ОНС №3 2015) </a:t>
            </a:r>
            <a:r>
              <a:rPr lang="ru-RU" sz="3400" dirty="0" smtClean="0">
                <a:latin typeface="Times New Roman" panose="02020603050405020304" pitchFamily="18" charset="0"/>
                <a:cs typeface="Times New Roman" panose="02020603050405020304" pitchFamily="18" charset="0"/>
              </a:rPr>
              <a:t>Конституционная </a:t>
            </a:r>
            <a:r>
              <a:rPr lang="ru-RU" sz="3400" dirty="0">
                <a:latin typeface="Times New Roman" panose="02020603050405020304" pitchFamily="18" charset="0"/>
                <a:cs typeface="Times New Roman" panose="02020603050405020304" pitchFamily="18" charset="0"/>
              </a:rPr>
              <a:t>экономика: защита частной собственности: </a:t>
            </a:r>
            <a:r>
              <a:rPr lang="ru-RU" sz="3100" dirty="0">
                <a:latin typeface="Times New Roman" panose="02020603050405020304" pitchFamily="18" charset="0"/>
                <a:cs typeface="Times New Roman" panose="02020603050405020304" pitchFamily="18" charset="0"/>
              </a:rPr>
              <a:t>примеры того, как Конституция может защищать права собственности и способствовать долгосрочному </a:t>
            </a:r>
            <a:r>
              <a:rPr lang="ru-RU" sz="3100" dirty="0" smtClean="0">
                <a:latin typeface="Times New Roman" panose="02020603050405020304" pitchFamily="18" charset="0"/>
                <a:cs typeface="Times New Roman" panose="02020603050405020304" pitchFamily="18" charset="0"/>
              </a:rPr>
              <a:t>процветанию </a:t>
            </a:r>
            <a:r>
              <a:rPr lang="en-US" sz="2600" dirty="0">
                <a:latin typeface="Times New Roman" panose="02020603050405020304" pitchFamily="18" charset="0"/>
                <a:cs typeface="Times New Roman" panose="02020603050405020304" pitchFamily="18" charset="0"/>
                <a:hlinkClick r:id="rId5"/>
              </a:rPr>
              <a:t>https://</a:t>
            </a:r>
            <a:r>
              <a:rPr lang="en-US" sz="2600" dirty="0" smtClean="0">
                <a:latin typeface="Times New Roman" panose="02020603050405020304" pitchFamily="18" charset="0"/>
                <a:cs typeface="Times New Roman" panose="02020603050405020304" pitchFamily="18" charset="0"/>
                <a:hlinkClick r:id="rId5"/>
              </a:rPr>
              <a:t>ssrn.com/abstract=2855952</a:t>
            </a:r>
            <a:r>
              <a:rPr lang="ru-RU" sz="2600" dirty="0" smtClean="0">
                <a:latin typeface="Times New Roman" panose="02020603050405020304" pitchFamily="18" charset="0"/>
                <a:cs typeface="Times New Roman" panose="02020603050405020304" pitchFamily="18" charset="0"/>
              </a:rPr>
              <a:t> </a:t>
            </a:r>
          </a:p>
          <a:p>
            <a:r>
              <a:rPr lang="ru-RU" sz="3400" dirty="0" smtClean="0">
                <a:latin typeface="Times New Roman" panose="02020603050405020304" pitchFamily="18" charset="0"/>
                <a:cs typeface="Times New Roman" panose="02020603050405020304" pitchFamily="18" charset="0"/>
              </a:rPr>
              <a:t>Несколько </a:t>
            </a:r>
            <a:r>
              <a:rPr lang="ru-RU" sz="3400" dirty="0">
                <a:latin typeface="Times New Roman" panose="02020603050405020304" pitchFamily="18" charset="0"/>
                <a:cs typeface="Times New Roman" panose="02020603050405020304" pitchFamily="18" charset="0"/>
              </a:rPr>
              <a:t>заметок о моральности всеобщей избирательной привилегии</a:t>
            </a:r>
            <a:r>
              <a:rPr lang="ru-RU" sz="3000" dirty="0">
                <a:latin typeface="Times New Roman" panose="02020603050405020304" pitchFamily="18" charset="0"/>
                <a:cs typeface="Times New Roman" panose="02020603050405020304" pitchFamily="18" charset="0"/>
              </a:rPr>
              <a:t> Экономическая политика. 2017. Т. 12. № 6. </a:t>
            </a:r>
            <a:r>
              <a:rPr lang="ru-RU" sz="3000" dirty="0" err="1">
                <a:latin typeface="Times New Roman" panose="02020603050405020304" pitchFamily="18" charset="0"/>
                <a:cs typeface="Times New Roman" panose="02020603050405020304" pitchFamily="18" charset="0"/>
              </a:rPr>
              <a:t>сс</a:t>
            </a:r>
            <a:r>
              <a:rPr lang="ru-RU" sz="3000" dirty="0">
                <a:latin typeface="Times New Roman" panose="02020603050405020304" pitchFamily="18" charset="0"/>
                <a:cs typeface="Times New Roman" panose="02020603050405020304" pitchFamily="18" charset="0"/>
              </a:rPr>
              <a:t>. 102–123 </a:t>
            </a:r>
            <a:r>
              <a:rPr lang="en-US" sz="2600" dirty="0">
                <a:latin typeface="Times New Roman" panose="02020603050405020304" pitchFamily="18" charset="0"/>
                <a:cs typeface="Times New Roman" panose="02020603050405020304" pitchFamily="18" charset="0"/>
                <a:hlinkClick r:id="rId6"/>
              </a:rPr>
              <a:t>https://</a:t>
            </a:r>
            <a:r>
              <a:rPr lang="en-US" sz="2600" dirty="0" smtClean="0">
                <a:latin typeface="Times New Roman" panose="02020603050405020304" pitchFamily="18" charset="0"/>
                <a:cs typeface="Times New Roman" panose="02020603050405020304" pitchFamily="18" charset="0"/>
                <a:hlinkClick r:id="rId6"/>
              </a:rPr>
              <a:t>ssrn.com/abstract=3125681</a:t>
            </a:r>
            <a:endParaRPr lang="ru-RU" sz="2600" dirty="0" smtClean="0">
              <a:latin typeface="Times New Roman" panose="02020603050405020304" pitchFamily="18" charset="0"/>
              <a:cs typeface="Times New Roman" panose="02020603050405020304" pitchFamily="18" charset="0"/>
            </a:endParaRPr>
          </a:p>
          <a:p>
            <a:r>
              <a:rPr lang="ru-RU" sz="3000" dirty="0">
                <a:latin typeface="Times New Roman" panose="02020603050405020304" pitchFamily="18" charset="0"/>
                <a:cs typeface="Times New Roman" panose="02020603050405020304" pitchFamily="18" charset="0"/>
              </a:rPr>
              <a:t> </a:t>
            </a:r>
            <a:r>
              <a:rPr lang="ru-RU" sz="3400" dirty="0" smtClean="0">
                <a:latin typeface="Times New Roman" panose="02020603050405020304" pitchFamily="18" charset="0"/>
                <a:cs typeface="Times New Roman" panose="02020603050405020304" pitchFamily="18" charset="0"/>
              </a:rPr>
              <a:t>Существует </a:t>
            </a:r>
            <a:r>
              <a:rPr lang="ru-RU" sz="3400" dirty="0">
                <a:latin typeface="Times New Roman" panose="02020603050405020304" pitchFamily="18" charset="0"/>
                <a:cs typeface="Times New Roman" panose="02020603050405020304" pitchFamily="18" charset="0"/>
              </a:rPr>
              <a:t>ли реальная альтернатива всеобщей избирательной привилегии? Балтийский путь 1992 из ловушки </a:t>
            </a:r>
            <a:r>
              <a:rPr lang="en-US" sz="2600" dirty="0">
                <a:latin typeface="Times New Roman" panose="02020603050405020304" pitchFamily="18" charset="0"/>
                <a:cs typeface="Times New Roman" panose="02020603050405020304" pitchFamily="18" charset="0"/>
                <a:hlinkClick r:id="rId7"/>
              </a:rPr>
              <a:t>https://</a:t>
            </a:r>
            <a:r>
              <a:rPr lang="en-US" sz="2600" dirty="0" smtClean="0">
                <a:latin typeface="Times New Roman" panose="02020603050405020304" pitchFamily="18" charset="0"/>
                <a:cs typeface="Times New Roman" panose="02020603050405020304" pitchFamily="18" charset="0"/>
                <a:hlinkClick r:id="rId7"/>
              </a:rPr>
              <a:t>ssrn.com/abstract=3077963</a:t>
            </a:r>
            <a:r>
              <a:rPr lang="ru-RU" sz="2600" dirty="0" smtClean="0">
                <a:latin typeface="Times New Roman" panose="02020603050405020304" pitchFamily="18" charset="0"/>
                <a:cs typeface="Times New Roman" panose="02020603050405020304" pitchFamily="18" charset="0"/>
              </a:rPr>
              <a:t> </a:t>
            </a:r>
            <a:r>
              <a:rPr lang="ru-RU" sz="3000" dirty="0" smtClean="0">
                <a:latin typeface="Times New Roman" panose="02020603050405020304" pitchFamily="18" charset="0"/>
                <a:cs typeface="Times New Roman" panose="02020603050405020304" pitchFamily="18" charset="0"/>
              </a:rPr>
              <a:t>; </a:t>
            </a:r>
          </a:p>
          <a:p>
            <a:r>
              <a:rPr lang="en-US" sz="3400" dirty="0">
                <a:latin typeface="Times New Roman" panose="02020603050405020304" pitchFamily="18" charset="0"/>
                <a:cs typeface="Times New Roman" panose="02020603050405020304" pitchFamily="18" charset="0"/>
              </a:rPr>
              <a:t>Universal Suffrage: The Century of Corrupting Incentives?</a:t>
            </a:r>
            <a:r>
              <a:rPr lang="ru-RU" sz="3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New Perspectives on Political Economy Vol. 14, No 1-2, 2018, pp. 63-89</a:t>
            </a:r>
            <a:r>
              <a:rPr lang="ru-RU"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hlinkClick r:id="rId8"/>
              </a:rPr>
              <a:t>https://</a:t>
            </a:r>
            <a:r>
              <a:rPr lang="en-US" sz="2400" u="sng" dirty="0" smtClean="0">
                <a:latin typeface="Times New Roman" panose="02020603050405020304" pitchFamily="18" charset="0"/>
                <a:cs typeface="Times New Roman" panose="02020603050405020304" pitchFamily="18" charset="0"/>
                <a:hlinkClick r:id="rId8"/>
              </a:rPr>
              <a:t>ssrn.com/abstract=3436438</a:t>
            </a:r>
            <a:r>
              <a:rPr lang="ru-RU" sz="2400" u="sng" dirty="0" smtClean="0">
                <a:latin typeface="Times New Roman" panose="02020603050405020304" pitchFamily="18" charset="0"/>
                <a:cs typeface="Times New Roman" panose="02020603050405020304" pitchFamily="18" charset="0"/>
              </a:rPr>
              <a:t> </a:t>
            </a:r>
            <a:endParaRPr lang="ru-RU" sz="3000" dirty="0" smtClean="0">
              <a:latin typeface="Times New Roman" panose="02020603050405020304" pitchFamily="18" charset="0"/>
              <a:cs typeface="Times New Roman" panose="02020603050405020304" pitchFamily="18" charset="0"/>
            </a:endParaRPr>
          </a:p>
          <a:p>
            <a:endParaRPr lang="ru-RU" baseline="30000" dirty="0">
              <a:latin typeface="Times New Roman" panose="02020603050405020304" pitchFamily="18" charset="0"/>
              <a:cs typeface="Times New Roman" panose="02020603050405020304" pitchFamily="18" charset="0"/>
            </a:endParaRPr>
          </a:p>
          <a:p>
            <a:endParaRPr lang="en-US" baseline="300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457200" y="76200"/>
            <a:ext cx="8229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ru-RU" dirty="0" smtClean="0">
                <a:latin typeface="Times New Roman" panose="02020603050405020304" pitchFamily="18" charset="0"/>
                <a:cs typeface="Times New Roman" panose="02020603050405020304" pitchFamily="18" charset="0"/>
              </a:rPr>
              <a:t>Основные ссылки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771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ru-RU" sz="3600" dirty="0" smtClean="0">
                <a:latin typeface="Times New Roman" panose="02020603050405020304" pitchFamily="18" charset="0"/>
                <a:cs typeface="Times New Roman" panose="02020603050405020304" pitchFamily="18" charset="0"/>
              </a:rPr>
              <a:t>Как совместить отказ от оригинальных рецептов с эрозией образца?</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81000" y="1295400"/>
            <a:ext cx="8382000" cy="5410200"/>
          </a:xfrm>
        </p:spPr>
        <p:txBody>
          <a:bodyPr>
            <a:normAutofit fontScale="70000" lnSpcReduction="20000"/>
          </a:bodyPr>
          <a:lstStyle/>
          <a:p>
            <a:pPr>
              <a:spcAft>
                <a:spcPts val="200"/>
              </a:spcAft>
            </a:pPr>
            <a:r>
              <a:rPr lang="ru-RU" sz="3400" dirty="0" err="1" smtClean="0">
                <a:latin typeface="Times New Roman" panose="02020603050405020304" pitchFamily="18" charset="0"/>
                <a:cs typeface="Times New Roman" panose="02020603050405020304" pitchFamily="18" charset="0"/>
              </a:rPr>
              <a:t>М.Фридман</a:t>
            </a:r>
            <a:r>
              <a:rPr lang="ru-RU" sz="3400" dirty="0" smtClean="0">
                <a:latin typeface="Times New Roman" panose="02020603050405020304" pitchFamily="18" charset="0"/>
                <a:cs typeface="Times New Roman" panose="02020603050405020304" pitchFamily="18" charset="0"/>
              </a:rPr>
              <a:t> – Не копировать современные американские институты. Вы не можете позволить себе весь этот вздор</a:t>
            </a:r>
          </a:p>
          <a:p>
            <a:pPr>
              <a:spcAft>
                <a:spcPts val="200"/>
              </a:spcAft>
            </a:pPr>
            <a:r>
              <a:rPr lang="ru-RU" sz="3400" dirty="0" smtClean="0">
                <a:latin typeface="Times New Roman" panose="02020603050405020304" pitchFamily="18" charset="0"/>
                <a:cs typeface="Times New Roman" panose="02020603050405020304" pitchFamily="18" charset="0"/>
              </a:rPr>
              <a:t>Гайдар</a:t>
            </a:r>
            <a:r>
              <a:rPr lang="en-US" sz="3400" dirty="0" smtClean="0">
                <a:latin typeface="Times New Roman" panose="02020603050405020304" pitchFamily="18" charset="0"/>
                <a:cs typeface="Times New Roman" panose="02020603050405020304" pitchFamily="18" charset="0"/>
              </a:rPr>
              <a:t>:</a:t>
            </a:r>
            <a:r>
              <a:rPr lang="ru-RU" sz="3400" dirty="0" smtClean="0">
                <a:latin typeface="Times New Roman" panose="02020603050405020304" pitchFamily="18" charset="0"/>
                <a:cs typeface="Times New Roman" panose="02020603050405020304" pitchFamily="18" charset="0"/>
              </a:rPr>
              <a:t> «Долгое время». Избежать ошибок и ловушек (в </a:t>
            </a:r>
            <a:r>
              <a:rPr lang="ru-RU" sz="3400" dirty="0" err="1" smtClean="0">
                <a:latin typeface="Times New Roman" panose="02020603050405020304" pitchFamily="18" charset="0"/>
                <a:cs typeface="Times New Roman" panose="02020603050405020304" pitchFamily="18" charset="0"/>
              </a:rPr>
              <a:t>т.ч</a:t>
            </a:r>
            <a:r>
              <a:rPr lang="ru-RU" sz="3400" dirty="0" smtClean="0">
                <a:latin typeface="Times New Roman" panose="02020603050405020304" pitchFamily="18" charset="0"/>
                <a:cs typeface="Times New Roman" panose="02020603050405020304" pitchFamily="18" charset="0"/>
              </a:rPr>
              <a:t>. созданных всеобщим избирательным …). Не предлагает отказаться от последнего.</a:t>
            </a:r>
          </a:p>
          <a:p>
            <a:pPr>
              <a:spcAft>
                <a:spcPts val="200"/>
              </a:spcAft>
            </a:pPr>
            <a:r>
              <a:rPr lang="ru-RU" sz="3400" dirty="0">
                <a:latin typeface="Times New Roman" panose="02020603050405020304" pitchFamily="18" charset="0"/>
                <a:cs typeface="Times New Roman" panose="02020603050405020304" pitchFamily="18" charset="0"/>
              </a:rPr>
              <a:t>Механизмы воспроизводства провалов и интересы стоящие за таковым воспроизводством.</a:t>
            </a:r>
            <a:r>
              <a:rPr lang="ru-RU" sz="3400" baseline="30000" dirty="0">
                <a:latin typeface="Times New Roman" panose="02020603050405020304" pitchFamily="18" charset="0"/>
                <a:cs typeface="Times New Roman" panose="02020603050405020304" pitchFamily="18" charset="0"/>
              </a:rPr>
              <a:t>1</a:t>
            </a:r>
            <a:r>
              <a:rPr lang="ru-RU" sz="3400" dirty="0">
                <a:latin typeface="Times New Roman" panose="02020603050405020304" pitchFamily="18" charset="0"/>
                <a:cs typeface="Times New Roman" panose="02020603050405020304" pitchFamily="18" charset="0"/>
              </a:rPr>
              <a:t> </a:t>
            </a:r>
          </a:p>
          <a:p>
            <a:pPr>
              <a:spcAft>
                <a:spcPts val="200"/>
              </a:spcAft>
            </a:pPr>
            <a:r>
              <a:rPr lang="ru-RU" sz="3400" dirty="0" smtClean="0">
                <a:latin typeface="Times New Roman" panose="02020603050405020304" pitchFamily="18" charset="0"/>
                <a:cs typeface="Times New Roman" panose="02020603050405020304" pitchFamily="18" charset="0"/>
              </a:rPr>
              <a:t>Попытка избежать провалов социального государства </a:t>
            </a:r>
            <a:r>
              <a:rPr lang="ru-RU" sz="3300" i="1" dirty="0" smtClean="0">
                <a:latin typeface="Times New Roman" panose="02020603050405020304" pitchFamily="18" charset="0"/>
                <a:cs typeface="Times New Roman" panose="02020603050405020304" pitchFamily="18" charset="0"/>
              </a:rPr>
              <a:t>(ведение к счастью вместо защиты от нескольких видов опасности – </a:t>
            </a:r>
            <a:r>
              <a:rPr lang="ru-RU" sz="3300" i="1" dirty="0" err="1" smtClean="0">
                <a:latin typeface="Times New Roman" panose="02020603050405020304" pitchFamily="18" charset="0"/>
                <a:cs typeface="Times New Roman" panose="02020603050405020304" pitchFamily="18" charset="0"/>
              </a:rPr>
              <a:t>В.Гумбольдт</a:t>
            </a:r>
            <a:r>
              <a:rPr lang="ru-RU" sz="3300" i="1" dirty="0" smtClean="0">
                <a:latin typeface="Times New Roman" panose="02020603050405020304" pitchFamily="18" charset="0"/>
                <a:cs typeface="Times New Roman" panose="02020603050405020304" pitchFamily="18" charset="0"/>
              </a:rPr>
              <a:t>). Доминировани</a:t>
            </a:r>
            <a:r>
              <a:rPr lang="ru-RU" sz="3300" i="1" dirty="0">
                <a:latin typeface="Times New Roman" panose="02020603050405020304" pitchFamily="18" charset="0"/>
                <a:cs typeface="Times New Roman" panose="02020603050405020304" pitchFamily="18" charset="0"/>
              </a:rPr>
              <a:t>е</a:t>
            </a:r>
            <a:r>
              <a:rPr lang="ru-RU" sz="3300" i="1" dirty="0" smtClean="0">
                <a:latin typeface="Times New Roman" panose="02020603050405020304" pitchFamily="18" charset="0"/>
                <a:cs typeface="Times New Roman" panose="02020603050405020304" pitchFamily="18" charset="0"/>
              </a:rPr>
              <a:t> </a:t>
            </a:r>
            <a:r>
              <a:rPr lang="ru-RU" sz="3300" i="1" dirty="0" err="1" smtClean="0">
                <a:latin typeface="Times New Roman" panose="02020603050405020304" pitchFamily="18" charset="0"/>
                <a:cs typeface="Times New Roman" panose="02020603050405020304" pitchFamily="18" charset="0"/>
              </a:rPr>
              <a:t>налогорастратчиков</a:t>
            </a:r>
            <a:r>
              <a:rPr lang="ru-RU" sz="3300" i="1" dirty="0" smtClean="0">
                <a:latin typeface="Times New Roman" panose="02020603050405020304" pitchFamily="18" charset="0"/>
                <a:cs typeface="Times New Roman" panose="02020603050405020304" pitchFamily="18" charset="0"/>
              </a:rPr>
              <a:t> над налогоплательщиками и воспроизводство провалов. </a:t>
            </a:r>
          </a:p>
          <a:p>
            <a:pPr>
              <a:spcAft>
                <a:spcPts val="200"/>
              </a:spcAft>
            </a:pPr>
            <a:r>
              <a:rPr lang="ru-RU" sz="3400" dirty="0" smtClean="0">
                <a:latin typeface="Times New Roman" panose="02020603050405020304" pitchFamily="18" charset="0"/>
                <a:cs typeface="Times New Roman" panose="02020603050405020304" pitchFamily="18" charset="0"/>
              </a:rPr>
              <a:t>Процесс деградации институтов заторможен </a:t>
            </a:r>
            <a:r>
              <a:rPr lang="ru-RU" sz="3400" dirty="0">
                <a:latin typeface="Times New Roman" panose="02020603050405020304" pitchFamily="18" charset="0"/>
                <a:cs typeface="Times New Roman" panose="02020603050405020304" pitchFamily="18" charset="0"/>
              </a:rPr>
              <a:t>консервативной революцией но не остановлен. </a:t>
            </a:r>
            <a:r>
              <a:rPr lang="ru-RU" sz="2900" i="1" dirty="0">
                <a:latin typeface="Times New Roman" panose="02020603050405020304" pitchFamily="18" charset="0"/>
                <a:cs typeface="Times New Roman" panose="02020603050405020304" pitchFamily="18" charset="0"/>
              </a:rPr>
              <a:t>Увеличившийся же пирог только разжег аппетиты </a:t>
            </a:r>
            <a:r>
              <a:rPr lang="ru-RU" sz="2900" i="1" dirty="0" smtClean="0">
                <a:latin typeface="Times New Roman" panose="02020603050405020304" pitchFamily="18" charset="0"/>
                <a:cs typeface="Times New Roman" panose="02020603050405020304" pitchFamily="18" charset="0"/>
              </a:rPr>
              <a:t>интересантов   =</a:t>
            </a:r>
            <a:r>
              <a:rPr lang="en-US" sz="2900" i="1" smtClean="0">
                <a:latin typeface="Times New Roman" panose="02020603050405020304" pitchFamily="18" charset="0"/>
                <a:cs typeface="Times New Roman" panose="02020603050405020304" pitchFamily="18" charset="0"/>
              </a:rPr>
              <a:t>&gt;</a:t>
            </a:r>
            <a:endParaRPr lang="ru-RU" sz="2900" i="1" dirty="0" smtClean="0">
              <a:latin typeface="Times New Roman" panose="02020603050405020304" pitchFamily="18" charset="0"/>
              <a:cs typeface="Times New Roman" panose="02020603050405020304" pitchFamily="18" charset="0"/>
            </a:endParaRPr>
          </a:p>
          <a:p>
            <a:pPr>
              <a:spcAft>
                <a:spcPts val="200"/>
              </a:spcAft>
            </a:pPr>
            <a:r>
              <a:rPr lang="ru-RU" sz="3400" dirty="0">
                <a:latin typeface="Times New Roman" panose="02020603050405020304" pitchFamily="18" charset="0"/>
                <a:cs typeface="Times New Roman" panose="02020603050405020304" pitchFamily="18" charset="0"/>
              </a:rPr>
              <a:t>Поиск апробированных решений в прошлом. </a:t>
            </a:r>
          </a:p>
          <a:p>
            <a:pPr>
              <a:spcAft>
                <a:spcPts val="200"/>
              </a:spcAft>
            </a:pPr>
            <a:endParaRPr lang="ru-RU" sz="3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098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381000"/>
          </a:xfrm>
        </p:spPr>
        <p:txBody>
          <a:bodyPr>
            <a:normAutofit fontScale="90000"/>
          </a:bodyPr>
          <a:lstStyle/>
          <a:p>
            <a:endParaRPr lang="en-US" dirty="0"/>
          </a:p>
        </p:txBody>
      </p:sp>
      <p:sp>
        <p:nvSpPr>
          <p:cNvPr id="3" name="Объект 2"/>
          <p:cNvSpPr>
            <a:spLocks noGrp="1"/>
          </p:cNvSpPr>
          <p:nvPr>
            <p:ph idx="1"/>
          </p:nvPr>
        </p:nvSpPr>
        <p:spPr>
          <a:xfrm>
            <a:off x="457200" y="533400"/>
            <a:ext cx="8229600" cy="5867400"/>
          </a:xfrm>
        </p:spPr>
        <p:txBody>
          <a:bodyPr>
            <a:normAutofit fontScale="62500" lnSpcReduction="20000"/>
          </a:bodyPr>
          <a:lstStyle/>
          <a:p>
            <a:pPr marL="0" indent="0">
              <a:buNone/>
            </a:pPr>
            <a:r>
              <a:rPr lang="en-US" i="1" dirty="0">
                <a:latin typeface="Times New Roman" panose="02020603050405020304" pitchFamily="18" charset="0"/>
                <a:cs typeface="Times New Roman" panose="02020603050405020304" pitchFamily="18" charset="0"/>
              </a:rPr>
              <a:t>I believe that the United States today is not an appropriate model for Mexico or other low-income countries…. There have been no summits about how you privatize governmental activities. You have seen summits about how to raise taxes, about spending more of the taxpayers' money, about how to impose more controls on the people. That is the sense in which I say, take as your model the U.S. in its first 150 years.  We can afford our nonsense now because we had so long a period during which to build a base. You can</a:t>
            </a:r>
            <a:r>
              <a:rPr lang="ru-RU"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t</a:t>
            </a:r>
            <a:r>
              <a:rPr lang="ru-RU" i="1" dirty="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a:p>
            <a:pPr marL="0" indent="0">
              <a:buNone/>
            </a:pPr>
            <a:endParaRPr lang="en-US" dirty="0" smtClean="0"/>
          </a:p>
          <a:p>
            <a:pPr marL="0" indent="0">
              <a:buNone/>
            </a:pPr>
            <a:r>
              <a:rPr lang="ru-RU" dirty="0" smtClean="0"/>
              <a:t>«</a:t>
            </a:r>
            <a:r>
              <a:rPr lang="ru-RU" sz="3800" dirty="0">
                <a:latin typeface="Times New Roman" panose="02020603050405020304" pitchFamily="18" charset="0"/>
                <a:cs typeface="Times New Roman" panose="02020603050405020304" pitchFamily="18" charset="0"/>
              </a:rPr>
              <a:t>Я уверен, что нынешние США не являются подходящим образцом для Мексики и других бедных стран… Мы не проводим саммитов, посвященных тому, как приватизировать правительственную деятельность. Мы наблюдаем саммиты, где обсуждают, как повысить налоги и расходы за счет налогоплательщика, как обременить людей новым регулированием. Вот что я имел в виду, говоря о том, что США подходят как модель только в течение первых полутора веков своего существования. Мы можем позволить себе весь этот вздор после столь длительного строительства основы. Вы – не </a:t>
            </a:r>
            <a:r>
              <a:rPr lang="ru-RU" sz="3800" dirty="0" smtClean="0">
                <a:latin typeface="Times New Roman" panose="02020603050405020304" pitchFamily="18" charset="0"/>
                <a:cs typeface="Times New Roman" panose="02020603050405020304" pitchFamily="18" charset="0"/>
              </a:rPr>
              <a:t>можете»</a:t>
            </a:r>
            <a:r>
              <a:rPr lang="en-US" sz="3800" baseline="30000" dirty="0" smtClean="0">
                <a:latin typeface="Times New Roman" panose="02020603050405020304" pitchFamily="18" charset="0"/>
                <a:cs typeface="Times New Roman" panose="02020603050405020304" pitchFamily="18" charset="0"/>
              </a:rPr>
              <a:t>1</a:t>
            </a:r>
            <a:endParaRPr lang="en-US" baseline="30000" dirty="0"/>
          </a:p>
        </p:txBody>
      </p:sp>
    </p:spTree>
    <p:extLst>
      <p:ext uri="{BB962C8B-B14F-4D97-AF65-F5344CB8AC3E}">
        <p14:creationId xmlns:p14="http://schemas.microsoft.com/office/powerpoint/2010/main" val="1268474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838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3800" dirty="0" smtClean="0">
                <a:latin typeface="Times New Roman" panose="02020603050405020304" pitchFamily="18" charset="0"/>
                <a:cs typeface="Times New Roman" panose="02020603050405020304" pitchFamily="18" charset="0"/>
              </a:rPr>
              <a:t>Оборона. Или «у нас нет врагов»</a:t>
            </a:r>
            <a:r>
              <a:rPr lang="en-US" sz="3800" dirty="0" smtClean="0">
                <a:latin typeface="Times New Roman" panose="02020603050405020304" pitchFamily="18" charset="0"/>
                <a:cs typeface="Times New Roman" panose="02020603050405020304" pitchFamily="18" charset="0"/>
              </a:rPr>
              <a:t>?</a:t>
            </a:r>
            <a:endParaRPr lang="en-US" sz="3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990600"/>
            <a:ext cx="8229600" cy="5562600"/>
          </a:xfrm>
          <a:ln>
            <a:solidFill>
              <a:schemeClr val="accent1"/>
            </a:solidFill>
          </a:ln>
        </p:spPr>
        <p:txBody>
          <a:bodyPr>
            <a:normAutofit fontScale="85000" lnSpcReduction="20000"/>
          </a:bodyPr>
          <a:lstStyle/>
          <a:p>
            <a:pPr>
              <a:spcAft>
                <a:spcPts val="300"/>
              </a:spcAft>
            </a:pPr>
            <a:r>
              <a:rPr lang="ru-RU" dirty="0" smtClean="0">
                <a:latin typeface="Times New Roman" panose="02020603050405020304" pitchFamily="18" charset="0"/>
                <a:cs typeface="Times New Roman" panose="02020603050405020304" pitchFamily="18" charset="0"/>
              </a:rPr>
              <a:t>Армия при государстве - «ночном стороже» и при «новом режиме» - в социальном государстве. Главные отличия не бюджет а доля в правительственных расходах. В значимости и определенности задач. Соответственно в престиже.</a:t>
            </a:r>
            <a:r>
              <a:rPr lang="ru-RU" baseline="30000" dirty="0" smtClean="0">
                <a:latin typeface="Times New Roman" panose="02020603050405020304" pitchFamily="18" charset="0"/>
                <a:cs typeface="Times New Roman" panose="02020603050405020304" pitchFamily="18" charset="0"/>
              </a:rPr>
              <a:t>1</a:t>
            </a:r>
          </a:p>
          <a:p>
            <a:pPr>
              <a:spcAft>
                <a:spcPts val="300"/>
              </a:spcAft>
            </a:pPr>
            <a:r>
              <a:rPr lang="ru-RU" dirty="0" smtClean="0">
                <a:latin typeface="Times New Roman" panose="02020603050405020304" pitchFamily="18" charset="0"/>
                <a:cs typeface="Times New Roman" panose="02020603050405020304" pitchFamily="18" charset="0"/>
              </a:rPr>
              <a:t>Новая военная юстиция – идеальная защита Третьего Рейха и последующих </a:t>
            </a:r>
            <a:r>
              <a:rPr lang="ru-RU" dirty="0" err="1" smtClean="0">
                <a:latin typeface="Times New Roman" panose="02020603050405020304" pitchFamily="18" charset="0"/>
                <a:cs typeface="Times New Roman" panose="02020603050405020304" pitchFamily="18" charset="0"/>
              </a:rPr>
              <a:t>тоталитаристов</a:t>
            </a:r>
            <a:r>
              <a:rPr lang="ru-RU" dirty="0" smtClean="0">
                <a:latin typeface="Times New Roman" panose="02020603050405020304" pitchFamily="18" charset="0"/>
                <a:cs typeface="Times New Roman" panose="02020603050405020304" pitchFamily="18" charset="0"/>
              </a:rPr>
              <a:t> и террористов</a:t>
            </a:r>
          </a:p>
          <a:p>
            <a:pPr>
              <a:spcAft>
                <a:spcPts val="300"/>
              </a:spcAft>
            </a:pPr>
            <a:r>
              <a:rPr lang="ru-RU" dirty="0" smtClean="0">
                <a:latin typeface="Times New Roman" panose="02020603050405020304" pitchFamily="18" charset="0"/>
                <a:cs typeface="Times New Roman" panose="02020603050405020304" pitchFamily="18" charset="0"/>
              </a:rPr>
              <a:t>Основная ответственность но не монополия государства</a:t>
            </a:r>
            <a:r>
              <a:rPr lang="ru-RU" baseline="30000" dirty="0">
                <a:latin typeface="Times New Roman" panose="02020603050405020304" pitchFamily="18" charset="0"/>
                <a:cs typeface="Times New Roman" panose="02020603050405020304" pitchFamily="18" charset="0"/>
              </a:rPr>
              <a:t>2</a:t>
            </a:r>
            <a:endParaRPr lang="ru-RU" baseline="30000" dirty="0" smtClean="0">
              <a:latin typeface="Times New Roman" panose="02020603050405020304" pitchFamily="18" charset="0"/>
              <a:cs typeface="Times New Roman" panose="02020603050405020304" pitchFamily="18" charset="0"/>
            </a:endParaRPr>
          </a:p>
          <a:p>
            <a:pPr>
              <a:spcAft>
                <a:spcPts val="300"/>
              </a:spcAft>
            </a:pPr>
            <a:r>
              <a:rPr lang="ru-RU" dirty="0" smtClean="0">
                <a:latin typeface="Times New Roman" panose="02020603050405020304" pitchFamily="18" charset="0"/>
                <a:cs typeface="Times New Roman" panose="02020603050405020304" pitchFamily="18" charset="0"/>
              </a:rPr>
              <a:t>Сдерживающий эффект – создание и поддержание. Несовместимость с задачами «социальной гармонизации». </a:t>
            </a:r>
          </a:p>
          <a:p>
            <a:pPr>
              <a:spcAft>
                <a:spcPts val="300"/>
              </a:spcAft>
            </a:pPr>
            <a:r>
              <a:rPr lang="ru-RU" dirty="0" smtClean="0">
                <a:latin typeface="Times New Roman" panose="02020603050405020304" pitchFamily="18" charset="0"/>
                <a:cs typeface="Times New Roman" panose="02020603050405020304" pitchFamily="18" charset="0"/>
              </a:rPr>
              <a:t>Проблема с </a:t>
            </a:r>
            <a:r>
              <a:rPr lang="ru-RU" dirty="0" err="1" smtClean="0">
                <a:latin typeface="Times New Roman" panose="02020603050405020304" pitchFamily="18" charset="0"/>
                <a:cs typeface="Times New Roman" panose="02020603050405020304" pitchFamily="18" charset="0"/>
              </a:rPr>
              <a:t>либертарианским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Хоппе</a:t>
            </a:r>
            <a:r>
              <a:rPr lang="ru-RU" dirty="0" smtClean="0">
                <a:latin typeface="Times New Roman" panose="02020603050405020304" pitchFamily="18" charset="0"/>
                <a:cs typeface="Times New Roman" panose="02020603050405020304" pitchFamily="18" charset="0"/>
              </a:rPr>
              <a:t>) рецептом частной организации обороны.</a:t>
            </a:r>
          </a:p>
          <a:p>
            <a:endParaRPr lang="en-US" dirty="0"/>
          </a:p>
        </p:txBody>
      </p:sp>
    </p:spTree>
    <p:extLst>
      <p:ext uri="{BB962C8B-B14F-4D97-AF65-F5344CB8AC3E}">
        <p14:creationId xmlns:p14="http://schemas.microsoft.com/office/powerpoint/2010/main" val="402171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90600"/>
          </a:xfrm>
        </p:spPr>
        <p:style>
          <a:lnRef idx="2">
            <a:schemeClr val="accent1">
              <a:shade val="50000"/>
            </a:schemeClr>
          </a:lnRef>
          <a:fillRef idx="1">
            <a:schemeClr val="accent1"/>
          </a:fillRef>
          <a:effectRef idx="0">
            <a:schemeClr val="accent1"/>
          </a:effectRef>
          <a:fontRef idx="minor">
            <a:schemeClr val="lt1"/>
          </a:fontRef>
        </p:style>
        <p:txBody>
          <a:bodyPr/>
          <a:lstStyle/>
          <a:p>
            <a:r>
              <a:rPr lang="ru-RU" dirty="0" smtClean="0">
                <a:latin typeface="Times New Roman" panose="02020603050405020304" pitchFamily="18" charset="0"/>
                <a:cs typeface="Times New Roman" panose="02020603050405020304" pitchFamily="18" charset="0"/>
              </a:rPr>
              <a:t>Безопасность и правосудие</a:t>
            </a:r>
            <a:endParaRPr lang="en-US"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371600"/>
            <a:ext cx="8229600" cy="5257800"/>
          </a:xfrm>
        </p:spPr>
        <p:txBody>
          <a:bodyPr>
            <a:normAutofit fontScale="85000" lnSpcReduction="10000"/>
          </a:bodyPr>
          <a:lstStyle/>
          <a:p>
            <a:pPr>
              <a:spcAft>
                <a:spcPts val="300"/>
              </a:spcAft>
            </a:pPr>
            <a:r>
              <a:rPr lang="ru-RU" dirty="0">
                <a:latin typeface="Times New Roman" panose="02020603050405020304" pitchFamily="18" charset="0"/>
                <a:cs typeface="Times New Roman" panose="02020603050405020304" pitchFamily="18" charset="0"/>
              </a:rPr>
              <a:t>Независимость судьи а не </a:t>
            </a:r>
            <a:r>
              <a:rPr lang="ru-RU" dirty="0" smtClean="0">
                <a:latin typeface="Times New Roman" panose="02020603050405020304" pitchFamily="18" charset="0"/>
                <a:cs typeface="Times New Roman" panose="02020603050405020304" pitchFamily="18" charset="0"/>
              </a:rPr>
              <a:t>корпорации</a:t>
            </a:r>
            <a:r>
              <a:rPr lang="ru-RU" baseline="30000" dirty="0" smtClean="0">
                <a:latin typeface="Times New Roman" panose="02020603050405020304" pitchFamily="18" charset="0"/>
                <a:cs typeface="Times New Roman" panose="02020603050405020304" pitchFamily="18" charset="0"/>
              </a:rPr>
              <a:t>1</a:t>
            </a:r>
            <a:endParaRPr lang="en-US" baseline="30000" dirty="0">
              <a:latin typeface="Times New Roman" panose="02020603050405020304" pitchFamily="18" charset="0"/>
              <a:cs typeface="Times New Roman" panose="02020603050405020304" pitchFamily="18" charset="0"/>
            </a:endParaRPr>
          </a:p>
          <a:p>
            <a:pPr>
              <a:spcAft>
                <a:spcPts val="300"/>
              </a:spcAft>
            </a:pPr>
            <a:r>
              <a:rPr lang="ru-RU" dirty="0">
                <a:latin typeface="Times New Roman" panose="02020603050405020304" pitchFamily="18" charset="0"/>
                <a:cs typeface="Times New Roman" panose="02020603050405020304" pitchFamily="18" charset="0"/>
              </a:rPr>
              <a:t>Основная ответственность но не монополия государства, Частные суды, охранные фирмы, самооборона как естественное право</a:t>
            </a:r>
            <a:endParaRPr lang="en-US" dirty="0">
              <a:latin typeface="Times New Roman" panose="02020603050405020304" pitchFamily="18" charset="0"/>
              <a:cs typeface="Times New Roman" panose="02020603050405020304" pitchFamily="18" charset="0"/>
            </a:endParaRPr>
          </a:p>
          <a:p>
            <a:pPr>
              <a:spcAft>
                <a:spcPts val="300"/>
              </a:spcAft>
            </a:pPr>
            <a:r>
              <a:rPr lang="ru-RU" dirty="0">
                <a:latin typeface="Times New Roman" panose="02020603050405020304" pitchFamily="18" charset="0"/>
                <a:cs typeface="Times New Roman" panose="02020603050405020304" pitchFamily="18" charset="0"/>
              </a:rPr>
              <a:t>Политкорректность </a:t>
            </a:r>
            <a:r>
              <a:rPr lang="ru-RU" dirty="0" smtClean="0">
                <a:latin typeface="Times New Roman" panose="02020603050405020304" pitchFamily="18" charset="0"/>
                <a:cs typeface="Times New Roman" panose="02020603050405020304" pitchFamily="18" charset="0"/>
              </a:rPr>
              <a:t>убивает</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где патрулировать, кого проверять</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Профилирование спасает жизни.</a:t>
            </a:r>
            <a:endParaRPr lang="en-US" dirty="0">
              <a:latin typeface="Times New Roman" panose="02020603050405020304" pitchFamily="18" charset="0"/>
              <a:cs typeface="Times New Roman" panose="02020603050405020304" pitchFamily="18" charset="0"/>
            </a:endParaRPr>
          </a:p>
          <a:p>
            <a:pPr>
              <a:spcAft>
                <a:spcPts val="300"/>
              </a:spcAft>
            </a:pPr>
            <a:r>
              <a:rPr lang="ru-RU" dirty="0" smtClean="0">
                <a:latin typeface="Times New Roman" panose="02020603050405020304" pitchFamily="18" charset="0"/>
                <a:cs typeface="Times New Roman" panose="02020603050405020304" pitchFamily="18" charset="0"/>
              </a:rPr>
              <a:t>Экспансия уголовного законодательства и проблема </a:t>
            </a:r>
            <a:r>
              <a:rPr lang="ru-RU" dirty="0">
                <a:latin typeface="Times New Roman" panose="02020603050405020304" pitchFamily="18" charset="0"/>
                <a:cs typeface="Times New Roman" panose="02020603050405020304" pitchFamily="18" charset="0"/>
              </a:rPr>
              <a:t>ленивого </a:t>
            </a:r>
            <a:r>
              <a:rPr lang="ru-RU" dirty="0" smtClean="0">
                <a:latin typeface="Times New Roman" panose="02020603050405020304" pitchFamily="18" charset="0"/>
                <a:cs typeface="Times New Roman" panose="02020603050405020304" pitchFamily="18" charset="0"/>
              </a:rPr>
              <a:t>полицейского</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наличии уютных опций </a:t>
            </a:r>
            <a:r>
              <a:rPr lang="ru-RU" sz="2900" i="1" dirty="0">
                <a:latin typeface="Times New Roman" panose="02020603050405020304" pitchFamily="18" charset="0"/>
                <a:cs typeface="Times New Roman" panose="02020603050405020304" pitchFamily="18" charset="0"/>
              </a:rPr>
              <a:t>(преследовать законопослушного гражданина за </a:t>
            </a:r>
            <a:r>
              <a:rPr lang="en-US" sz="2900" i="1" dirty="0">
                <a:latin typeface="Times New Roman" panose="02020603050405020304" pitchFamily="18" charset="0"/>
                <a:cs typeface="Times New Roman" panose="02020603050405020304" pitchFamily="18" charset="0"/>
              </a:rPr>
              <a:t>Hate Speech</a:t>
            </a:r>
            <a:r>
              <a:rPr lang="ru-RU" sz="2900" i="1" dirty="0">
                <a:latin typeface="Times New Roman" panose="02020603050405020304" pitchFamily="18" charset="0"/>
                <a:cs typeface="Times New Roman" panose="02020603050405020304" pitchFamily="18" charset="0"/>
              </a:rPr>
              <a:t> / экстремизм вместо охоты </a:t>
            </a:r>
            <a:r>
              <a:rPr lang="ru-RU" sz="2900" i="1" dirty="0" smtClean="0">
                <a:latin typeface="Times New Roman" panose="02020603050405020304" pitchFamily="18" charset="0"/>
                <a:cs typeface="Times New Roman" panose="02020603050405020304" pitchFamily="18" charset="0"/>
              </a:rPr>
              <a:t>з</a:t>
            </a:r>
            <a:r>
              <a:rPr lang="ru-RU" sz="2900" i="1" dirty="0">
                <a:latin typeface="Times New Roman" panose="02020603050405020304" pitchFamily="18" charset="0"/>
                <a:cs typeface="Times New Roman" panose="02020603050405020304" pitchFamily="18" charset="0"/>
              </a:rPr>
              <a:t>а</a:t>
            </a:r>
            <a:r>
              <a:rPr lang="ru-RU" sz="2900" i="1" dirty="0" smtClean="0">
                <a:latin typeface="Times New Roman" panose="02020603050405020304" pitchFamily="18" charset="0"/>
                <a:cs typeface="Times New Roman" panose="02020603050405020304" pitchFamily="18" charset="0"/>
              </a:rPr>
              <a:t> </a:t>
            </a:r>
            <a:r>
              <a:rPr lang="ru-RU" sz="2900" i="1" dirty="0">
                <a:latin typeface="Times New Roman" panose="02020603050405020304" pitchFamily="18" charset="0"/>
                <a:cs typeface="Times New Roman" panose="02020603050405020304" pitchFamily="18" charset="0"/>
              </a:rPr>
              <a:t>убийцами и насильниками, вмешиваться в дела нормальных семей вместо тех где делают женские обрезания) – для дальнейшего изучения.</a:t>
            </a:r>
            <a:endParaRPr lang="en-US" sz="290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19970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82562"/>
          </a:xfrm>
        </p:spPr>
        <p:txBody>
          <a:bodyPr>
            <a:normAutofit fontScale="90000"/>
          </a:bodyPr>
          <a:lstStyle/>
          <a:p>
            <a:endParaRPr lang="en-US" dirty="0"/>
          </a:p>
        </p:txBody>
      </p:sp>
      <p:sp>
        <p:nvSpPr>
          <p:cNvPr id="3" name="Объект 2"/>
          <p:cNvSpPr>
            <a:spLocks noGrp="1"/>
          </p:cNvSpPr>
          <p:nvPr>
            <p:ph idx="1"/>
          </p:nvPr>
        </p:nvSpPr>
        <p:spPr>
          <a:xfrm>
            <a:off x="457200" y="685800"/>
            <a:ext cx="8229600" cy="5867400"/>
          </a:xfrm>
        </p:spPr>
        <p:txBody>
          <a:bodyPr>
            <a:normAutofit/>
          </a:bodyPr>
          <a:lstStyle/>
          <a:p>
            <a:r>
              <a:rPr lang="ru-RU" dirty="0" smtClean="0">
                <a:latin typeface="Times New Roman" panose="02020603050405020304" pitchFamily="18" charset="0"/>
                <a:cs typeface="Times New Roman" panose="02020603050405020304" pitchFamily="18" charset="0"/>
              </a:rPr>
              <a:t>Персонал по безопасности аэропорта им. Бен </a:t>
            </a:r>
            <a:r>
              <a:rPr lang="ru-RU" dirty="0" err="1" smtClean="0">
                <a:latin typeface="Times New Roman" panose="02020603050405020304" pitchFamily="18" charset="0"/>
                <a:cs typeface="Times New Roman" panose="02020603050405020304" pitchFamily="18" charset="0"/>
              </a:rPr>
              <a:t>Гуриона</a:t>
            </a:r>
            <a:r>
              <a:rPr lang="ru-RU" dirty="0" smtClean="0">
                <a:latin typeface="Times New Roman" panose="02020603050405020304" pitchFamily="18" charset="0"/>
                <a:cs typeface="Times New Roman" panose="02020603050405020304" pitchFamily="18" charset="0"/>
              </a:rPr>
              <a:t> не отличается особой выучкой и качеством. Он отличается тем что осуществляет профилирование, выделяя «проблемные» группы</a:t>
            </a:r>
            <a:r>
              <a:rPr lang="en-US" baseline="30000" dirty="0" smtClean="0">
                <a:latin typeface="Times New Roman" panose="02020603050405020304" pitchFamily="18" charset="0"/>
                <a:cs typeface="Times New Roman" panose="02020603050405020304" pitchFamily="18" charset="0"/>
              </a:rPr>
              <a:t>1</a:t>
            </a:r>
            <a:endParaRPr lang="ru-RU" baseline="30000"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Английская полиция, как правило, разоружена</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«избавлена» от «провоцирующего преступника» огнестрельного оружия).</a:t>
            </a:r>
            <a:r>
              <a:rPr lang="en-US"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a:t>
            </a:r>
          </a:p>
          <a:p>
            <a:r>
              <a:rPr lang="ru-RU" dirty="0" smtClean="0">
                <a:latin typeface="Times New Roman" panose="02020603050405020304" pitchFamily="18" charset="0"/>
                <a:cs typeface="Times New Roman" panose="02020603050405020304" pitchFamily="18" charset="0"/>
              </a:rPr>
              <a:t>Зато вооружена </a:t>
            </a:r>
            <a:r>
              <a:rPr lang="en-US" dirty="0" smtClean="0">
                <a:latin typeface="Times New Roman" panose="02020603050405020304" pitchFamily="18" charset="0"/>
                <a:cs typeface="Times New Roman" panose="02020603050405020304" pitchFamily="18" charset="0"/>
              </a:rPr>
              <a:t>Hate Crime Operational Guidance</a:t>
            </a:r>
            <a:r>
              <a:rPr lang="en-US" baseline="30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Pending inclusion into </a:t>
            </a:r>
            <a:r>
              <a:rPr lang="en-US" sz="2000" dirty="0" err="1" smtClean="0">
                <a:latin typeface="Times New Roman" panose="02020603050405020304" pitchFamily="18" charset="0"/>
                <a:cs typeface="Times New Roman" panose="02020603050405020304" pitchFamily="18" charset="0"/>
              </a:rPr>
              <a:t>Authorised</a:t>
            </a:r>
            <a:r>
              <a:rPr lang="en-US" sz="2000" dirty="0" smtClean="0">
                <a:latin typeface="Times New Roman" panose="02020603050405020304" pitchFamily="18" charset="0"/>
                <a:cs typeface="Times New Roman" panose="02020603050405020304" pitchFamily="18" charset="0"/>
              </a:rPr>
              <a:t> Professional Practice</a:t>
            </a:r>
            <a:endParaRPr lang="en-US" sz="2000"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33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
            <a:ext cx="8229600" cy="9445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4000" dirty="0" smtClean="0">
                <a:latin typeface="Times New Roman" panose="02020603050405020304" pitchFamily="18" charset="0"/>
                <a:cs typeface="Times New Roman" panose="02020603050405020304" pitchFamily="18" charset="0"/>
              </a:rPr>
              <a:t>Оставляем в покое семью</a:t>
            </a:r>
            <a:endParaRPr lang="en-US"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295400"/>
            <a:ext cx="8229600" cy="5181600"/>
          </a:xfrm>
        </p:spPr>
        <p:txBody>
          <a:bodyPr>
            <a:normAutofit fontScale="85000" lnSpcReduction="10000"/>
          </a:bodyPr>
          <a:lstStyle/>
          <a:p>
            <a:r>
              <a:rPr lang="ru-RU" dirty="0" smtClean="0">
                <a:latin typeface="Times New Roman" panose="02020603050405020304" pitchFamily="18" charset="0"/>
                <a:cs typeface="Times New Roman" panose="02020603050405020304" pitchFamily="18" charset="0"/>
              </a:rPr>
              <a:t>Простой совет – отменами целых блоков законодательства возвращаемся в «проклятое прошлое» когда государство вмешивалось в случае убийств, увечий и в сопоставимых ситуациях.</a:t>
            </a:r>
          </a:p>
          <a:p>
            <a:r>
              <a:rPr lang="ru-RU" dirty="0" smtClean="0">
                <a:latin typeface="Times New Roman" panose="02020603050405020304" pitchFamily="18" charset="0"/>
                <a:cs typeface="Times New Roman" panose="02020603050405020304" pitchFamily="18" charset="0"/>
              </a:rPr>
              <a:t>Отношения между супругами -  договор. Переходный период – типовой договор фиксируется как действующий по умолчанию. Государство вмешивается при нарушениях такового. В частности, возвращение «</a:t>
            </a:r>
            <a:r>
              <a:rPr lang="ru-RU" dirty="0" err="1" smtClean="0">
                <a:latin typeface="Times New Roman" panose="02020603050405020304" pitchFamily="18" charset="0"/>
                <a:cs typeface="Times New Roman" panose="02020603050405020304" pitchFamily="18" charset="0"/>
              </a:rPr>
              <a:t>fault</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divorce</a:t>
            </a:r>
            <a:r>
              <a:rPr lang="ru-RU" dirty="0" smtClean="0">
                <a:latin typeface="Times New Roman" panose="02020603050405020304" pitchFamily="18" charset="0"/>
                <a:cs typeface="Times New Roman" panose="02020603050405020304" pitchFamily="18" charset="0"/>
              </a:rPr>
              <a:t>”. Минимизация вмешательства</a:t>
            </a:r>
            <a:r>
              <a:rPr lang="ru-RU" baseline="30000" dirty="0" smtClean="0">
                <a:latin typeface="Times New Roman" panose="02020603050405020304" pitchFamily="18" charset="0"/>
                <a:cs typeface="Times New Roman" panose="02020603050405020304" pitchFamily="18" charset="0"/>
              </a:rPr>
              <a:t>1</a:t>
            </a:r>
          </a:p>
          <a:p>
            <a:r>
              <a:rPr lang="ru-RU" dirty="0" smtClean="0">
                <a:latin typeface="Times New Roman" panose="02020603050405020304" pitchFamily="18" charset="0"/>
                <a:cs typeface="Times New Roman" panose="02020603050405020304" pitchFamily="18" charset="0"/>
              </a:rPr>
              <a:t>Семья и гражданское общество. </a:t>
            </a:r>
          </a:p>
          <a:p>
            <a:r>
              <a:rPr lang="ru-RU" dirty="0" smtClean="0">
                <a:latin typeface="Times New Roman" panose="02020603050405020304" pitchFamily="18" charset="0"/>
                <a:cs typeface="Times New Roman" panose="02020603050405020304" pitchFamily="18" charset="0"/>
              </a:rPr>
              <a:t>де </a:t>
            </a:r>
            <a:r>
              <a:rPr lang="ru-RU" dirty="0" err="1" smtClean="0">
                <a:latin typeface="Times New Roman" panose="02020603050405020304" pitchFamily="18" charset="0"/>
                <a:cs typeface="Times New Roman" panose="02020603050405020304" pitchFamily="18" charset="0"/>
              </a:rPr>
              <a:t>Токвиль</a:t>
            </a:r>
            <a:r>
              <a:rPr lang="ru-RU" dirty="0" smtClean="0">
                <a:latin typeface="Times New Roman" panose="02020603050405020304" pitchFamily="18" charset="0"/>
                <a:cs typeface="Times New Roman" panose="02020603050405020304" pitchFamily="18" charset="0"/>
              </a:rPr>
              <a:t>: «пока  семейные чувства были живы, враг угнетения не оставался одиноким»</a:t>
            </a:r>
          </a:p>
          <a:p>
            <a:endParaRPr lang="en-US" dirty="0"/>
          </a:p>
        </p:txBody>
      </p:sp>
    </p:spTree>
    <p:extLst>
      <p:ext uri="{BB962C8B-B14F-4D97-AF65-F5344CB8AC3E}">
        <p14:creationId xmlns:p14="http://schemas.microsoft.com/office/powerpoint/2010/main" val="3015098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ru-RU" sz="3600" dirty="0" smtClean="0">
                <a:latin typeface="Times New Roman" panose="02020603050405020304" pitchFamily="18" charset="0"/>
                <a:cs typeface="Times New Roman" panose="02020603050405020304" pitchFamily="18" charset="0"/>
              </a:rPr>
              <a:t>Не конкурируем с частной благотворительностью и не помогаем ей</a:t>
            </a:r>
            <a:endParaRPr lang="en-US"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447800"/>
            <a:ext cx="8229600" cy="5181600"/>
          </a:xfrm>
        </p:spPr>
        <p:txBody>
          <a:bodyPr>
            <a:normAutofit lnSpcReduction="10000"/>
          </a:bodyPr>
          <a:lstStyle/>
          <a:p>
            <a:r>
              <a:rPr lang="ru-RU" dirty="0" smtClean="0">
                <a:latin typeface="Times New Roman" panose="02020603050405020304" pitchFamily="18" charset="0"/>
                <a:cs typeface="Times New Roman" panose="02020603050405020304" pitchFamily="18" charset="0"/>
              </a:rPr>
              <a:t>«Третий сектор» Москвы до октябрьского 1917 г. </a:t>
            </a:r>
            <a:r>
              <a:rPr lang="ru-RU" dirty="0">
                <a:latin typeface="Times New Roman" panose="02020603050405020304" pitchFamily="18" charset="0"/>
                <a:cs typeface="Times New Roman" panose="02020603050405020304" pitchFamily="18" charset="0"/>
              </a:rPr>
              <a:t>переворота – </a:t>
            </a:r>
            <a:r>
              <a:rPr lang="ru-RU" dirty="0" smtClean="0">
                <a:latin typeface="Times New Roman" panose="02020603050405020304" pitchFamily="18" charset="0"/>
                <a:cs typeface="Times New Roman" panose="02020603050405020304" pitchFamily="18" charset="0"/>
              </a:rPr>
              <a:t>памятники </a:t>
            </a:r>
            <a:r>
              <a:rPr lang="ru-RU" dirty="0">
                <a:latin typeface="Times New Roman" panose="02020603050405020304" pitchFamily="18" charset="0"/>
                <a:cs typeface="Times New Roman" panose="02020603050405020304" pitchFamily="18" charset="0"/>
              </a:rPr>
              <a:t>частной инициативе в помощи больным, старикам, вдовам, нищим и т.п.</a:t>
            </a:r>
            <a:endParaRPr lang="en-US"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 США и в других </a:t>
            </a:r>
            <a:r>
              <a:rPr lang="ru-RU" dirty="0" smtClean="0">
                <a:latin typeface="Times New Roman" panose="02020603050405020304" pitchFamily="18" charset="0"/>
                <a:cs typeface="Times New Roman" panose="02020603050405020304" pitchFamily="18" charset="0"/>
              </a:rPr>
              <a:t>странах</a:t>
            </a:r>
            <a:r>
              <a:rPr lang="ru-RU" baseline="30000" dirty="0" smtClean="0">
                <a:latin typeface="Times New Roman" panose="02020603050405020304" pitchFamily="18" charset="0"/>
                <a:cs typeface="Times New Roman" panose="02020603050405020304" pitchFamily="18" charset="0"/>
              </a:rPr>
              <a:t>1</a:t>
            </a:r>
          </a:p>
          <a:p>
            <a:r>
              <a:rPr lang="ru-RU" dirty="0" smtClean="0">
                <a:latin typeface="Times New Roman" panose="02020603050405020304" pitchFamily="18" charset="0"/>
                <a:cs typeface="Times New Roman" panose="02020603050405020304" pitchFamily="18" charset="0"/>
              </a:rPr>
              <a:t>Культурные, религиозные и иные факторы настоящей (добровольной, </a:t>
            </a:r>
            <a:r>
              <a:rPr lang="ru-RU" dirty="0" err="1" smtClean="0">
                <a:latin typeface="Times New Roman" panose="02020603050405020304" pitchFamily="18" charset="0"/>
                <a:cs typeface="Times New Roman" panose="02020603050405020304" pitchFamily="18" charset="0"/>
              </a:rPr>
              <a:t>частно</a:t>
            </a:r>
            <a:r>
              <a:rPr lang="ru-RU" dirty="0" smtClean="0">
                <a:latin typeface="Times New Roman" panose="02020603050405020304" pitchFamily="18" charset="0"/>
                <a:cs typeface="Times New Roman" panose="02020603050405020304" pitchFamily="18" charset="0"/>
              </a:rPr>
              <a:t>-инициативной) благотворительности</a:t>
            </a:r>
          </a:p>
          <a:p>
            <a:r>
              <a:rPr lang="ru-RU" dirty="0" smtClean="0">
                <a:latin typeface="Times New Roman" panose="02020603050405020304" pitchFamily="18" charset="0"/>
                <a:cs typeface="Times New Roman" panose="02020603050405020304" pitchFamily="18" charset="0"/>
              </a:rPr>
              <a:t>Порча стимулов при подключении «помощи» государства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799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2738</Words>
  <Application>Microsoft Office PowerPoint</Application>
  <PresentationFormat>Экран (4:3)</PresentationFormat>
  <Paragraphs>166</Paragraphs>
  <Slides>21</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 в поисках  растаявшего  ориентира</vt:lpstr>
      <vt:lpstr>Основные формальные подходы к обоснованию рекомендаций</vt:lpstr>
      <vt:lpstr>Как совместить отказ от оригинальных рецептов с эрозией образца?</vt:lpstr>
      <vt:lpstr>Презентация PowerPoint</vt:lpstr>
      <vt:lpstr>Оборона. Или «у нас нет врагов»?</vt:lpstr>
      <vt:lpstr>Безопасность и правосудие</vt:lpstr>
      <vt:lpstr>Презентация PowerPoint</vt:lpstr>
      <vt:lpstr>Оставляем в покое семью</vt:lpstr>
      <vt:lpstr>Не конкурируем с частной благотворительностью и не помогаем ей</vt:lpstr>
      <vt:lpstr> Образование и здравоохранение </vt:lpstr>
      <vt:lpstr>Презентация PowerPoint</vt:lpstr>
      <vt:lpstr>Пенсионная реформа</vt:lpstr>
      <vt:lpstr>Защита капитализма</vt:lpstr>
      <vt:lpstr>Налоги и бюджет</vt:lpstr>
      <vt:lpstr>Как разрубить узел. Технологии реформ</vt:lpstr>
      <vt:lpstr>Конституционное «бетонирование» результатов </vt:lpstr>
      <vt:lpstr>Направления дальнейших исследований</vt:lpstr>
      <vt:lpstr>Уроки для общества</vt:lpstr>
      <vt:lpstr>Уроки для общества - II</vt:lpstr>
      <vt:lpstr>Народ не поймет. Народ восстанет</vt:lpstr>
      <vt:lpstr>Народ не поймет. Народ восстанет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в поисках растаявшего ориентира</dc:title>
  <dc:creator>Moishe</dc:creator>
  <cp:lastModifiedBy>Moishe</cp:lastModifiedBy>
  <cp:revision>143</cp:revision>
  <dcterms:created xsi:type="dcterms:W3CDTF">2019-08-19T17:33:28Z</dcterms:created>
  <dcterms:modified xsi:type="dcterms:W3CDTF">2019-10-23T13:27:35Z</dcterms:modified>
</cp:coreProperties>
</file>